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0" d="100"/>
          <a:sy n="80" d="100"/>
        </p:scale>
        <p:origin x="-300" y="-1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1BA9CB85-5F95-4013-89A2-2269247BE056}" type="datetimeFigureOut">
              <a:rPr lang="hr-HR" smtClean="0"/>
              <a:t>6.2.2021.</a:t>
            </a:fld>
            <a:endParaRPr lang="hr-HR"/>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hr-HR"/>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bg2"/>
                </a:solidFill>
              </a:defRPr>
            </a:lvl1pPr>
          </a:lstStyle>
          <a:p>
            <a:fld id="{52C8A532-0FAA-4731-8DA3-18B08F2E9400}" type="slidenum">
              <a:rPr lang="hr-HR" smtClean="0"/>
              <a:t>‹#›</a:t>
            </a:fld>
            <a:endParaRPr lang="hr-HR"/>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343585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xmlns="">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A9CB85-5F95-4013-89A2-2269247BE056}" type="datetimeFigureOut">
              <a:rPr lang="hr-HR" smtClean="0"/>
              <a:t>6.2.2021.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2C8A532-0FAA-4731-8DA3-18B08F2E9400}" type="slidenum">
              <a:rPr lang="hr-HR" smtClean="0"/>
              <a:t>‹#›</a:t>
            </a:fld>
            <a:endParaRPr lang="hr-HR"/>
          </a:p>
        </p:txBody>
      </p:sp>
    </p:spTree>
    <p:extLst>
      <p:ext uri="{BB962C8B-B14F-4D97-AF65-F5344CB8AC3E}">
        <p14:creationId xmlns:p14="http://schemas.microsoft.com/office/powerpoint/2010/main" val="718631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1BA9CB85-5F95-4013-89A2-2269247BE056}" type="datetimeFigureOut">
              <a:rPr lang="hr-HR" smtClean="0"/>
              <a:t>6.2.2021.</a:t>
            </a:fld>
            <a:endParaRPr lang="hr-HR"/>
          </a:p>
        </p:txBody>
      </p:sp>
      <p:sp>
        <p:nvSpPr>
          <p:cNvPr id="5" name="Footer Placeholder 4"/>
          <p:cNvSpPr>
            <a:spLocks noGrp="1"/>
          </p:cNvSpPr>
          <p:nvPr>
            <p:ph type="ftr" sz="quarter" idx="11"/>
          </p:nvPr>
        </p:nvSpPr>
        <p:spPr>
          <a:xfrm>
            <a:off x="6536187" y="6315949"/>
            <a:ext cx="3814856" cy="365125"/>
          </a:xfrm>
        </p:spPr>
        <p:txBody>
          <a:bodyPr/>
          <a:lstStyle/>
          <a:p>
            <a:endParaRPr lang="hr-HR"/>
          </a:p>
        </p:txBody>
      </p:sp>
      <p:sp>
        <p:nvSpPr>
          <p:cNvPr id="6" name="Slide Number Placeholder 5"/>
          <p:cNvSpPr>
            <a:spLocks noGrp="1"/>
          </p:cNvSpPr>
          <p:nvPr>
            <p:ph type="sldNum" sz="quarter" idx="12"/>
          </p:nvPr>
        </p:nvSpPr>
        <p:spPr>
          <a:xfrm>
            <a:off x="11784011" y="5607592"/>
            <a:ext cx="407988" cy="365125"/>
          </a:xfrm>
        </p:spPr>
        <p:txBody>
          <a:bodyPr/>
          <a:lstStyle/>
          <a:p>
            <a:fld id="{52C8A532-0FAA-4731-8DA3-18B08F2E9400}" type="slidenum">
              <a:rPr lang="hr-HR" smtClean="0"/>
              <a:t>‹#›</a:t>
            </a:fld>
            <a:endParaRPr lang="hr-HR"/>
          </a:p>
        </p:txBody>
      </p:sp>
      <p:cxnSp>
        <p:nvCxnSpPr>
          <p:cNvPr id="13" name="Straight Connector 12" title="Horizontal Rule Line"/>
          <p:cNvCxnSpPr/>
          <p:nvPr/>
        </p:nvCxnSpPr>
        <p:spPr>
          <a:xfrm>
            <a:off x="0" y="6199730"/>
            <a:ext cx="10260011"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8144048"/>
      </p:ext>
    </p:extLst>
  </p:cSld>
  <p:clrMapOvr>
    <a:masterClrMapping/>
  </p:clrMapOvr>
  <p:extLst>
    <p:ext uri="{DCECCB84-F9BA-43D5-87BE-67443E8EF086}">
      <p15:sldGuideLst xmlns:p15="http://schemas.microsoft.com/office/powerpoint/2012/main" xmlns="">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A9CB85-5F95-4013-89A2-2269247BE056}" type="datetimeFigureOut">
              <a:rPr lang="hr-HR" smtClean="0"/>
              <a:t>6.2.2021.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2C8A532-0FAA-4731-8DA3-18B08F2E9400}" type="slidenum">
              <a:rPr lang="hr-HR" smtClean="0"/>
              <a:t>‹#›</a:t>
            </a:fld>
            <a:endParaRPr lang="hr-HR"/>
          </a:p>
        </p:txBody>
      </p:sp>
    </p:spTree>
    <p:extLst>
      <p:ext uri="{BB962C8B-B14F-4D97-AF65-F5344CB8AC3E}">
        <p14:creationId xmlns:p14="http://schemas.microsoft.com/office/powerpoint/2010/main" val="1858442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1BA9CB85-5F95-4013-89A2-2269247BE056}" type="datetimeFigureOut">
              <a:rPr lang="hr-HR" smtClean="0"/>
              <a:t>6.2.2021.</a:t>
            </a:fld>
            <a:endParaRPr lang="hr-HR"/>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hr-HR"/>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52C8A532-0FAA-4731-8DA3-18B08F2E9400}" type="slidenum">
              <a:rPr lang="hr-HR" smtClean="0"/>
              <a:t>‹#›</a:t>
            </a:fld>
            <a:endParaRPr lang="hr-HR"/>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2901822"/>
      </p:ext>
    </p:extLst>
  </p:cSld>
  <p:clrMapOvr>
    <a:masterClrMapping/>
  </p:clrMapOvr>
  <p:extLst>
    <p:ext uri="{DCECCB84-F9BA-43D5-87BE-67443E8EF086}">
      <p15:sldGuideLst xmlns:p15="http://schemas.microsoft.com/office/powerpoint/2012/main" xmlns="">
        <p15:guide id="1"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BA9CB85-5F95-4013-89A2-2269247BE056}" type="datetimeFigureOut">
              <a:rPr lang="hr-HR" smtClean="0"/>
              <a:t>6.2.2021.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2C8A532-0FAA-4731-8DA3-18B08F2E9400}" type="slidenum">
              <a:rPr lang="hr-HR" smtClean="0"/>
              <a:t>‹#›</a:t>
            </a:fld>
            <a:endParaRPr lang="hr-HR"/>
          </a:p>
        </p:txBody>
      </p:sp>
    </p:spTree>
    <p:extLst>
      <p:ext uri="{BB962C8B-B14F-4D97-AF65-F5344CB8AC3E}">
        <p14:creationId xmlns:p14="http://schemas.microsoft.com/office/powerpoint/2010/main" val="1792568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A9CB85-5F95-4013-89A2-2269247BE056}" type="datetimeFigureOut">
              <a:rPr lang="hr-HR" smtClean="0"/>
              <a:t>6.2.2021.</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52C8A532-0FAA-4731-8DA3-18B08F2E9400}" type="slidenum">
              <a:rPr lang="hr-HR" smtClean="0"/>
              <a:t>‹#›</a:t>
            </a:fld>
            <a:endParaRPr lang="hr-HR"/>
          </a:p>
        </p:txBody>
      </p:sp>
    </p:spTree>
    <p:extLst>
      <p:ext uri="{BB962C8B-B14F-4D97-AF65-F5344CB8AC3E}">
        <p14:creationId xmlns:p14="http://schemas.microsoft.com/office/powerpoint/2010/main" val="2365433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BA9CB85-5F95-4013-89A2-2269247BE056}" type="datetimeFigureOut">
              <a:rPr lang="hr-HR" smtClean="0"/>
              <a:t>6.2.2021.</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52C8A532-0FAA-4731-8DA3-18B08F2E9400}" type="slidenum">
              <a:rPr lang="hr-HR" smtClean="0"/>
              <a:t>‹#›</a:t>
            </a:fld>
            <a:endParaRPr lang="hr-HR"/>
          </a:p>
        </p:txBody>
      </p:sp>
    </p:spTree>
    <p:extLst>
      <p:ext uri="{BB962C8B-B14F-4D97-AF65-F5344CB8AC3E}">
        <p14:creationId xmlns:p14="http://schemas.microsoft.com/office/powerpoint/2010/main" val="3619618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A9CB85-5F95-4013-89A2-2269247BE056}" type="datetimeFigureOut">
              <a:rPr lang="hr-HR" smtClean="0"/>
              <a:t>6.2.2021.</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52C8A532-0FAA-4731-8DA3-18B08F2E9400}" type="slidenum">
              <a:rPr lang="hr-HR" smtClean="0"/>
              <a:t>‹#›</a:t>
            </a:fld>
            <a:endParaRPr lang="hr-HR"/>
          </a:p>
        </p:txBody>
      </p:sp>
    </p:spTree>
    <p:extLst>
      <p:ext uri="{BB962C8B-B14F-4D97-AF65-F5344CB8AC3E}">
        <p14:creationId xmlns:p14="http://schemas.microsoft.com/office/powerpoint/2010/main" val="1756560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A9CB85-5F95-4013-89A2-2269247BE056}" type="datetimeFigureOut">
              <a:rPr lang="hr-HR" smtClean="0"/>
              <a:t>6.2.2021.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2C8A532-0FAA-4731-8DA3-18B08F2E9400}" type="slidenum">
              <a:rPr lang="hr-HR" smtClean="0"/>
              <a:t>‹#›</a:t>
            </a:fld>
            <a:endParaRPr lang="hr-HR"/>
          </a:p>
        </p:txBody>
      </p:sp>
    </p:spTree>
    <p:extLst>
      <p:ext uri="{BB962C8B-B14F-4D97-AF65-F5344CB8AC3E}">
        <p14:creationId xmlns:p14="http://schemas.microsoft.com/office/powerpoint/2010/main" val="2064029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A9CB85-5F95-4013-89A2-2269247BE056}" type="datetimeFigureOut">
              <a:rPr lang="hr-HR" smtClean="0"/>
              <a:t>6.2.2021.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2C8A532-0FAA-4731-8DA3-18B08F2E9400}" type="slidenum">
              <a:rPr lang="hr-HR" smtClean="0"/>
              <a:t>‹#›</a:t>
            </a:fld>
            <a:endParaRPr lang="hr-HR"/>
          </a:p>
        </p:txBody>
      </p:sp>
    </p:spTree>
    <p:extLst>
      <p:ext uri="{BB962C8B-B14F-4D97-AF65-F5344CB8AC3E}">
        <p14:creationId xmlns:p14="http://schemas.microsoft.com/office/powerpoint/2010/main" val="2557839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1BA9CB85-5F95-4013-89A2-2269247BE056}" type="datetimeFigureOut">
              <a:rPr lang="hr-HR" smtClean="0"/>
              <a:t>6.2.2021.</a:t>
            </a:fld>
            <a:endParaRPr lang="hr-HR"/>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hr-HR"/>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52C8A532-0FAA-4731-8DA3-18B08F2E9400}" type="slidenum">
              <a:rPr lang="hr-HR" smtClean="0"/>
              <a:t>‹#›</a:t>
            </a:fld>
            <a:endParaRPr lang="hr-HR"/>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08602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a:t>Jelena Krmpotić-</a:t>
            </a:r>
            <a:r>
              <a:rPr lang="hr-HR" dirty="0" err="1"/>
              <a:t>Nemanić</a:t>
            </a:r>
            <a:endParaRPr lang="hr-HR" dirty="0"/>
          </a:p>
        </p:txBody>
      </p:sp>
      <p:sp>
        <p:nvSpPr>
          <p:cNvPr id="3" name="Subtitle 2"/>
          <p:cNvSpPr>
            <a:spLocks noGrp="1"/>
          </p:cNvSpPr>
          <p:nvPr>
            <p:ph type="subTitle" idx="1"/>
          </p:nvPr>
        </p:nvSpPr>
        <p:spPr/>
        <p:txBody>
          <a:bodyPr/>
          <a:lstStyle/>
          <a:p>
            <a:endParaRPr lang="hr-HR"/>
          </a:p>
        </p:txBody>
      </p:sp>
    </p:spTree>
    <p:extLst>
      <p:ext uri="{BB962C8B-B14F-4D97-AF65-F5344CB8AC3E}">
        <p14:creationId xmlns:p14="http://schemas.microsoft.com/office/powerpoint/2010/main" val="3550069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74178"/>
            <a:ext cx="3833906" cy="4952492"/>
          </a:xfrm>
        </p:spPr>
        <p:txBody>
          <a:bodyPr>
            <a:normAutofit/>
          </a:bodyPr>
          <a:lstStyle/>
          <a:p>
            <a:pPr algn="l"/>
            <a:r>
              <a:rPr lang="hr-HR" sz="2000" dirty="0"/>
              <a:t>Prof. dr. sci. Jelena Krmpotić-</a:t>
            </a:r>
            <a:r>
              <a:rPr lang="hr-HR" sz="2000" dirty="0" err="1"/>
              <a:t>Nemanić</a:t>
            </a:r>
            <a:r>
              <a:rPr lang="hr-HR" sz="2000" dirty="0"/>
              <a:t> </a:t>
            </a:r>
            <a:r>
              <a:rPr lang="hr-HR" sz="2000" dirty="0" err="1"/>
              <a:t>was</a:t>
            </a:r>
            <a:r>
              <a:rPr lang="hr-HR" sz="2000" dirty="0"/>
              <a:t> </a:t>
            </a:r>
            <a:r>
              <a:rPr lang="hr-HR" sz="2000" dirty="0" err="1"/>
              <a:t>born</a:t>
            </a:r>
            <a:r>
              <a:rPr lang="hr-HR" sz="2000" dirty="0"/>
              <a:t> on </a:t>
            </a:r>
            <a:r>
              <a:rPr lang="hr-HR" sz="2000" dirty="0" err="1"/>
              <a:t>March</a:t>
            </a:r>
            <a:r>
              <a:rPr lang="hr-HR" sz="2000" dirty="0"/>
              <a:t> 15th 1921. </a:t>
            </a:r>
            <a:r>
              <a:rPr lang="hr-HR" sz="2000" dirty="0" err="1"/>
              <a:t>in</a:t>
            </a:r>
            <a:r>
              <a:rPr lang="hr-HR" sz="2000" dirty="0"/>
              <a:t> Sremska Mitrovica</a:t>
            </a:r>
          </a:p>
        </p:txBody>
      </p:sp>
      <p:pic>
        <p:nvPicPr>
          <p:cNvPr id="1026" name="Picture 2" descr="http://info.hazu.hr/upload/image/slike_ljudi/JKrmpoticNemanjic.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725638" y="559678"/>
            <a:ext cx="3927170" cy="5117222"/>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5986675"/>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8346" y="1021998"/>
            <a:ext cx="3833906" cy="4952492"/>
          </a:xfrm>
        </p:spPr>
        <p:txBody>
          <a:bodyPr>
            <a:normAutofit/>
          </a:bodyPr>
          <a:lstStyle/>
          <a:p>
            <a:pPr algn="l"/>
            <a:r>
              <a:rPr lang="hr-HR" sz="2000" dirty="0"/>
              <a:t>I 1948. </a:t>
            </a:r>
            <a:r>
              <a:rPr lang="hr-HR" sz="2000" dirty="0" err="1"/>
              <a:t>she</a:t>
            </a:r>
            <a:r>
              <a:rPr lang="hr-HR" sz="2000" dirty="0"/>
              <a:t> </a:t>
            </a:r>
            <a:r>
              <a:rPr lang="hr-HR" sz="2000" dirty="0" err="1"/>
              <a:t>was</a:t>
            </a:r>
            <a:r>
              <a:rPr lang="hr-HR" sz="2000" dirty="0"/>
              <a:t> </a:t>
            </a:r>
            <a:r>
              <a:rPr lang="hr-HR" sz="2000" dirty="0" err="1"/>
              <a:t>named</a:t>
            </a:r>
            <a:r>
              <a:rPr lang="hr-HR" sz="2000" dirty="0"/>
              <a:t> as </a:t>
            </a:r>
            <a:r>
              <a:rPr lang="hr-HR" sz="2000" dirty="0" err="1"/>
              <a:t>the</a:t>
            </a:r>
            <a:r>
              <a:rPr lang="hr-HR" sz="2000" dirty="0"/>
              <a:t> </a:t>
            </a:r>
            <a:r>
              <a:rPr lang="hr-HR" sz="2000" dirty="0" err="1"/>
              <a:t>assistant</a:t>
            </a:r>
            <a:r>
              <a:rPr lang="hr-HR" sz="2000" dirty="0"/>
              <a:t> </a:t>
            </a:r>
            <a:r>
              <a:rPr lang="hr-HR" sz="2000" dirty="0" err="1"/>
              <a:t>proffesor</a:t>
            </a:r>
            <a:r>
              <a:rPr lang="hr-HR" sz="2000" dirty="0"/>
              <a:t> for </a:t>
            </a:r>
            <a:r>
              <a:rPr lang="hr-HR" sz="2000" dirty="0" err="1"/>
              <a:t>the</a:t>
            </a:r>
            <a:r>
              <a:rPr lang="hr-HR" sz="2000" dirty="0"/>
              <a:t> </a:t>
            </a:r>
            <a:r>
              <a:rPr lang="hr-HR" sz="2000" dirty="0" err="1"/>
              <a:t>subject</a:t>
            </a:r>
            <a:r>
              <a:rPr lang="hr-HR" sz="2000" dirty="0"/>
              <a:t> „Human </a:t>
            </a:r>
            <a:r>
              <a:rPr lang="hr-HR" sz="2000" dirty="0" err="1"/>
              <a:t>anatomy</a:t>
            </a:r>
            <a:r>
              <a:rPr lang="hr-HR" sz="2000" dirty="0"/>
              <a:t>”</a:t>
            </a:r>
            <a:br>
              <a:rPr lang="hr-HR" sz="2000" dirty="0"/>
            </a:br>
            <a:r>
              <a:rPr lang="hr-HR" sz="2000" dirty="0"/>
              <a:t/>
            </a:r>
            <a:br>
              <a:rPr lang="hr-HR" sz="2000" dirty="0"/>
            </a:br>
            <a:r>
              <a:rPr lang="hr-HR" sz="2000" dirty="0" err="1"/>
              <a:t>in</a:t>
            </a:r>
            <a:r>
              <a:rPr lang="hr-HR" sz="2000" dirty="0"/>
              <a:t> 1953 </a:t>
            </a:r>
            <a:r>
              <a:rPr lang="hr-HR" sz="2000" dirty="0" err="1"/>
              <a:t>she</a:t>
            </a:r>
            <a:r>
              <a:rPr lang="hr-HR" sz="2000" dirty="0"/>
              <a:t> </a:t>
            </a:r>
            <a:r>
              <a:rPr lang="hr-HR" sz="2000" dirty="0" err="1"/>
              <a:t>was</a:t>
            </a:r>
            <a:r>
              <a:rPr lang="hr-HR" sz="2000" dirty="0"/>
              <a:t> </a:t>
            </a:r>
            <a:r>
              <a:rPr lang="hr-HR" sz="2000" dirty="0" err="1"/>
              <a:t>chosen</a:t>
            </a:r>
            <a:r>
              <a:rPr lang="hr-HR" sz="2000" dirty="0"/>
              <a:t> to </a:t>
            </a:r>
            <a:r>
              <a:rPr lang="hr-HR" sz="2000" dirty="0" err="1"/>
              <a:t>be</a:t>
            </a:r>
            <a:r>
              <a:rPr lang="hr-HR" sz="2000" dirty="0"/>
              <a:t>  </a:t>
            </a:r>
            <a:r>
              <a:rPr lang="hr-HR" sz="2000" dirty="0" err="1"/>
              <a:t>an</a:t>
            </a:r>
            <a:r>
              <a:rPr lang="hr-HR" sz="2000" dirty="0"/>
              <a:t> </a:t>
            </a:r>
            <a:r>
              <a:rPr lang="hr-HR" sz="2000" dirty="0" err="1"/>
              <a:t>associate</a:t>
            </a:r>
            <a:r>
              <a:rPr lang="hr-HR" sz="2000" dirty="0"/>
              <a:t> </a:t>
            </a:r>
            <a:r>
              <a:rPr lang="hr-HR" sz="2000" dirty="0" err="1"/>
              <a:t>professor</a:t>
            </a:r>
            <a:r>
              <a:rPr lang="hr-HR" sz="2000" dirty="0"/>
              <a:t> </a:t>
            </a:r>
            <a:r>
              <a:rPr lang="hr-HR" sz="2000" dirty="0" err="1"/>
              <a:t>and</a:t>
            </a:r>
            <a:r>
              <a:rPr lang="hr-HR" sz="2000" dirty="0"/>
              <a:t> </a:t>
            </a:r>
            <a:r>
              <a:rPr lang="hr-HR" sz="2000" dirty="0" err="1"/>
              <a:t>in</a:t>
            </a:r>
            <a:r>
              <a:rPr lang="hr-HR" sz="2000" dirty="0"/>
              <a:t> 1961 </a:t>
            </a:r>
            <a:r>
              <a:rPr lang="hr-HR" sz="2000" dirty="0" err="1"/>
              <a:t>she</a:t>
            </a:r>
            <a:r>
              <a:rPr lang="hr-HR" sz="2000" dirty="0"/>
              <a:t> </a:t>
            </a:r>
            <a:r>
              <a:rPr lang="hr-HR" sz="2000" dirty="0" err="1"/>
              <a:t>became</a:t>
            </a:r>
            <a:r>
              <a:rPr lang="hr-HR" sz="2000" dirty="0"/>
              <a:t> </a:t>
            </a:r>
            <a:r>
              <a:rPr lang="hr-HR" sz="2000" dirty="0" err="1"/>
              <a:t>the</a:t>
            </a:r>
            <a:r>
              <a:rPr lang="hr-HR" sz="2000" dirty="0"/>
              <a:t> </a:t>
            </a:r>
            <a:r>
              <a:rPr lang="hr-HR" sz="2000" dirty="0" err="1"/>
              <a:t>headmaster</a:t>
            </a:r>
            <a:r>
              <a:rPr lang="hr-HR" sz="2000" dirty="0"/>
              <a:t> </a:t>
            </a:r>
            <a:r>
              <a:rPr lang="hr-HR" sz="2000" dirty="0" err="1"/>
              <a:t>of</a:t>
            </a:r>
            <a:r>
              <a:rPr lang="hr-HR" sz="2000" dirty="0"/>
              <a:t> </a:t>
            </a:r>
            <a:r>
              <a:rPr lang="hr-HR" sz="2000" dirty="0" err="1"/>
              <a:t>the</a:t>
            </a:r>
            <a:r>
              <a:rPr lang="hr-HR" sz="2000" dirty="0"/>
              <a:t> </a:t>
            </a:r>
            <a:r>
              <a:rPr lang="hr-HR" sz="2000" dirty="0" err="1"/>
              <a:t>anatomy</a:t>
            </a:r>
            <a:r>
              <a:rPr lang="hr-HR" sz="2000" dirty="0"/>
              <a:t> </a:t>
            </a:r>
            <a:r>
              <a:rPr lang="hr-HR" sz="2000" dirty="0" err="1"/>
              <a:t>department</a:t>
            </a:r>
            <a:r>
              <a:rPr lang="hr-HR" sz="2000" dirty="0"/>
              <a:t>.</a:t>
            </a:r>
            <a:br>
              <a:rPr lang="hr-HR" sz="2000" dirty="0"/>
            </a:br>
            <a:r>
              <a:rPr lang="hr-HR" sz="2000" dirty="0"/>
              <a:t/>
            </a:r>
            <a:br>
              <a:rPr lang="hr-HR" sz="2000" dirty="0"/>
            </a:br>
            <a:r>
              <a:rPr lang="hr-HR" sz="2000" dirty="0" err="1"/>
              <a:t>She</a:t>
            </a:r>
            <a:r>
              <a:rPr lang="hr-HR" sz="2000" dirty="0"/>
              <a:t> </a:t>
            </a:r>
            <a:r>
              <a:rPr lang="hr-HR" sz="2000" dirty="0" err="1"/>
              <a:t>got</a:t>
            </a:r>
            <a:r>
              <a:rPr lang="hr-HR" sz="2000" dirty="0"/>
              <a:t> </a:t>
            </a:r>
            <a:r>
              <a:rPr lang="hr-HR" sz="2000" dirty="0" err="1"/>
              <a:t>her</a:t>
            </a:r>
            <a:r>
              <a:rPr lang="hr-HR" sz="2000" dirty="0"/>
              <a:t> </a:t>
            </a:r>
            <a:r>
              <a:rPr lang="hr-HR" sz="2000" dirty="0" err="1"/>
              <a:t>Phd</a:t>
            </a:r>
            <a:r>
              <a:rPr lang="hr-HR" sz="2000" dirty="0"/>
              <a:t> (on </a:t>
            </a:r>
            <a:r>
              <a:rPr lang="hr-HR" sz="2000" dirty="0" err="1"/>
              <a:t>cerebellum</a:t>
            </a:r>
            <a:r>
              <a:rPr lang="hr-HR" sz="2000" dirty="0"/>
              <a:t> </a:t>
            </a:r>
            <a:r>
              <a:rPr lang="hr-HR" sz="2000" dirty="0" err="1"/>
              <a:t>endoplasty</a:t>
            </a:r>
            <a:r>
              <a:rPr lang="hr-HR" sz="2000" dirty="0"/>
              <a:t>) </a:t>
            </a:r>
            <a:r>
              <a:rPr lang="hr-HR" sz="2000" dirty="0" err="1"/>
              <a:t>in</a:t>
            </a:r>
            <a:r>
              <a:rPr lang="hr-HR" sz="2000" dirty="0"/>
              <a:t> 1957 </a:t>
            </a:r>
            <a:r>
              <a:rPr lang="hr-HR" sz="2000" dirty="0" err="1"/>
              <a:t>in</a:t>
            </a:r>
            <a:r>
              <a:rPr lang="hr-HR" sz="2000" dirty="0"/>
              <a:t> Zagreb </a:t>
            </a:r>
          </a:p>
        </p:txBody>
      </p:sp>
      <p:pic>
        <p:nvPicPr>
          <p:cNvPr id="2051" name="Picture 3" descr="Figure 1 from Jelena Krmpotić-Nemanić (1921-2008): contributions to human  neuroanatomy. | Semantic Schola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156" b="7972"/>
          <a:stretch/>
        </p:blipFill>
        <p:spPr bwMode="auto">
          <a:xfrm>
            <a:off x="434976" y="850106"/>
            <a:ext cx="5776546" cy="4013994"/>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3313285"/>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500" y="1434396"/>
            <a:ext cx="3833906" cy="4952492"/>
          </a:xfrm>
        </p:spPr>
        <p:txBody>
          <a:bodyPr>
            <a:normAutofit/>
          </a:bodyPr>
          <a:lstStyle/>
          <a:p>
            <a:pPr algn="l"/>
            <a:r>
              <a:rPr lang="hr-HR" sz="2000" dirty="0"/>
              <a:t>In 1957 </a:t>
            </a:r>
            <a:r>
              <a:rPr lang="hr-HR" sz="2000" dirty="0" err="1"/>
              <a:t>she</a:t>
            </a:r>
            <a:r>
              <a:rPr lang="hr-HR" sz="2000" dirty="0"/>
              <a:t> </a:t>
            </a:r>
            <a:r>
              <a:rPr lang="hr-HR" sz="2000" dirty="0" err="1"/>
              <a:t>was</a:t>
            </a:r>
            <a:r>
              <a:rPr lang="hr-HR" sz="2000" dirty="0"/>
              <a:t> </a:t>
            </a:r>
            <a:r>
              <a:rPr lang="hr-HR" sz="2000" dirty="0" err="1"/>
              <a:t>rewarded</a:t>
            </a:r>
            <a:r>
              <a:rPr lang="hr-HR" sz="2000" dirty="0"/>
              <a:t> </a:t>
            </a:r>
            <a:r>
              <a:rPr lang="hr-HR" sz="2000" dirty="0" err="1"/>
              <a:t>by</a:t>
            </a:r>
            <a:r>
              <a:rPr lang="hr-HR" sz="2000" dirty="0"/>
              <a:t> </a:t>
            </a:r>
            <a:r>
              <a:rPr lang="hr-HR" sz="2000" dirty="0" err="1"/>
              <a:t>the</a:t>
            </a:r>
            <a:r>
              <a:rPr lang="hr-HR" sz="2000" dirty="0"/>
              <a:t> National </a:t>
            </a:r>
            <a:r>
              <a:rPr lang="hr-HR" sz="2000" dirty="0" err="1"/>
              <a:t>medical</a:t>
            </a:r>
            <a:r>
              <a:rPr lang="hr-HR" sz="2000" dirty="0"/>
              <a:t> </a:t>
            </a:r>
            <a:r>
              <a:rPr lang="hr-HR" sz="2000" dirty="0" err="1"/>
              <a:t>academy</a:t>
            </a:r>
            <a:r>
              <a:rPr lang="hr-HR" sz="2000" dirty="0"/>
              <a:t> </a:t>
            </a:r>
            <a:r>
              <a:rPr lang="hr-HR" sz="2000" dirty="0" err="1"/>
              <a:t>in</a:t>
            </a:r>
            <a:r>
              <a:rPr lang="hr-HR" sz="2000" dirty="0"/>
              <a:t> Paris for </a:t>
            </a:r>
            <a:r>
              <a:rPr lang="hr-HR" sz="2000" dirty="0" err="1"/>
              <a:t>her</a:t>
            </a:r>
            <a:r>
              <a:rPr lang="hr-HR" sz="2000" dirty="0"/>
              <a:t> </a:t>
            </a:r>
            <a:r>
              <a:rPr lang="hr-HR" sz="2000" dirty="0" err="1"/>
              <a:t>discovery</a:t>
            </a:r>
            <a:r>
              <a:rPr lang="hr-HR" sz="2000" dirty="0"/>
              <a:t> </a:t>
            </a:r>
            <a:r>
              <a:rPr lang="hr-HR" sz="2000" dirty="0" err="1"/>
              <a:t>of</a:t>
            </a:r>
            <a:r>
              <a:rPr lang="hr-HR" sz="2000" dirty="0"/>
              <a:t> </a:t>
            </a:r>
            <a:r>
              <a:rPr lang="hr-HR" sz="2000" dirty="0" err="1"/>
              <a:t>the</a:t>
            </a:r>
            <a:r>
              <a:rPr lang="hr-HR" sz="2000" dirty="0"/>
              <a:t> </a:t>
            </a:r>
            <a:r>
              <a:rPr lang="hr-HR" sz="2000" dirty="0" err="1"/>
              <a:t>neuromusculary</a:t>
            </a:r>
            <a:r>
              <a:rPr lang="hr-HR" sz="2000" dirty="0"/>
              <a:t> </a:t>
            </a:r>
            <a:r>
              <a:rPr lang="hr-HR" sz="2000" dirty="0" err="1"/>
              <a:t>chronometrical</a:t>
            </a:r>
            <a:r>
              <a:rPr lang="hr-HR" sz="2000" dirty="0"/>
              <a:t> </a:t>
            </a:r>
            <a:r>
              <a:rPr lang="hr-HR" sz="2000" dirty="0" err="1"/>
              <a:t>index</a:t>
            </a:r>
            <a:r>
              <a:rPr lang="hr-HR" sz="2000" dirty="0"/>
              <a:t> </a:t>
            </a:r>
            <a:r>
              <a:rPr lang="hr-HR" sz="2000" dirty="0" err="1"/>
              <a:t>and</a:t>
            </a:r>
            <a:r>
              <a:rPr lang="hr-HR" sz="2000" dirty="0"/>
              <a:t> </a:t>
            </a:r>
            <a:r>
              <a:rPr lang="hr-HR" sz="2000" dirty="0" err="1"/>
              <a:t>was</a:t>
            </a:r>
            <a:r>
              <a:rPr lang="hr-HR" sz="2000" dirty="0"/>
              <a:t> </a:t>
            </a:r>
            <a:r>
              <a:rPr lang="hr-HR" sz="2000" dirty="0" err="1"/>
              <a:t>given</a:t>
            </a:r>
            <a:r>
              <a:rPr lang="hr-HR" sz="2000" dirty="0"/>
              <a:t> </a:t>
            </a:r>
            <a:r>
              <a:rPr lang="hr-HR" sz="2000" dirty="0" err="1"/>
              <a:t>the</a:t>
            </a:r>
            <a:r>
              <a:rPr lang="hr-HR" sz="2000" dirty="0"/>
              <a:t> ‘laureate’ title.</a:t>
            </a:r>
            <a:br>
              <a:rPr lang="hr-HR" sz="2000" dirty="0"/>
            </a:br>
            <a:r>
              <a:rPr lang="hr-HR" sz="2000" dirty="0"/>
              <a:t/>
            </a:r>
            <a:br>
              <a:rPr lang="hr-HR" sz="2000" dirty="0"/>
            </a:br>
            <a:r>
              <a:rPr lang="hr-HR" sz="2000" dirty="0" err="1"/>
              <a:t>She</a:t>
            </a:r>
            <a:r>
              <a:rPr lang="hr-HR" sz="2000" dirty="0"/>
              <a:t> </a:t>
            </a:r>
            <a:r>
              <a:rPr lang="hr-HR" sz="2000" dirty="0" err="1"/>
              <a:t>also</a:t>
            </a:r>
            <a:r>
              <a:rPr lang="hr-HR" sz="2000" dirty="0"/>
              <a:t> </a:t>
            </a:r>
            <a:r>
              <a:rPr lang="hr-HR" sz="2000" dirty="0" err="1"/>
              <a:t>speaks</a:t>
            </a:r>
            <a:r>
              <a:rPr lang="hr-HR" sz="2000" dirty="0"/>
              <a:t> more </a:t>
            </a:r>
            <a:r>
              <a:rPr lang="hr-HR" sz="2000" dirty="0" err="1"/>
              <a:t>than</a:t>
            </a:r>
            <a:r>
              <a:rPr lang="hr-HR" sz="2000" dirty="0"/>
              <a:t> 6 </a:t>
            </a:r>
            <a:r>
              <a:rPr lang="hr-HR" sz="2000" dirty="0" err="1"/>
              <a:t>languages</a:t>
            </a:r>
            <a:endParaRPr lang="hr-HR" sz="2000" dirty="0"/>
          </a:p>
        </p:txBody>
      </p:sp>
      <p:sp>
        <p:nvSpPr>
          <p:cNvPr id="8" name="AutoShape 10" descr="STUDMEF | Prof. dr. Jelena Krmpotić-Nemanić - STUDMEF"/>
          <p:cNvSpPr>
            <a:spLocks noGrp="1" noChangeAspect="1" noChangeArrowheads="1"/>
          </p:cNvSpPr>
          <p:nvPr>
            <p:ph idx="1"/>
          </p:nvPr>
        </p:nvSpPr>
        <p:spPr bwMode="auto">
          <a:xfrm>
            <a:off x="5245100" y="561128"/>
            <a:ext cx="6248398" cy="565515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r-HR" dirty="0"/>
          </a:p>
        </p:txBody>
      </p:sp>
      <p:sp>
        <p:nvSpPr>
          <p:cNvPr id="9" name="AutoShape 12" descr="STUDMEF | Prof. dr. Jelena Krmpotić-Nemanić - STUDMEF"/>
          <p:cNvSpPr>
            <a:spLocks noChangeAspect="1" noChangeArrowheads="1"/>
          </p:cNvSpPr>
          <p:nvPr/>
        </p:nvSpPr>
        <p:spPr bwMode="auto">
          <a:xfrm>
            <a:off x="142875" y="-1524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r-HR"/>
          </a:p>
        </p:txBody>
      </p:sp>
      <p:pic>
        <p:nvPicPr>
          <p:cNvPr id="10" name="Picture 9"/>
          <p:cNvPicPr>
            <a:picLocks noChangeAspect="1"/>
          </p:cNvPicPr>
          <p:nvPr/>
        </p:nvPicPr>
        <p:blipFill>
          <a:blip r:embed="rId2"/>
          <a:stretch>
            <a:fillRect/>
          </a:stretch>
        </p:blipFill>
        <p:spPr>
          <a:xfrm>
            <a:off x="6963651" y="912738"/>
            <a:ext cx="3475748" cy="3900562"/>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059723912"/>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7600" y="1368210"/>
            <a:ext cx="3833906" cy="4952492"/>
          </a:xfrm>
        </p:spPr>
        <p:txBody>
          <a:bodyPr>
            <a:normAutofit/>
          </a:bodyPr>
          <a:lstStyle/>
          <a:p>
            <a:pPr algn="l"/>
            <a:r>
              <a:rPr lang="hr-HR" sz="2000" dirty="0"/>
              <a:t>Jelena </a:t>
            </a:r>
            <a:r>
              <a:rPr lang="hr-HR" sz="2000" dirty="0" err="1"/>
              <a:t>was</a:t>
            </a:r>
            <a:r>
              <a:rPr lang="hr-HR" sz="2000" dirty="0"/>
              <a:t> a </a:t>
            </a:r>
            <a:r>
              <a:rPr lang="hr-HR" sz="2000" dirty="0" err="1"/>
              <a:t>storng</a:t>
            </a:r>
            <a:r>
              <a:rPr lang="hr-HR" sz="2000" dirty="0"/>
              <a:t> </a:t>
            </a:r>
            <a:r>
              <a:rPr lang="hr-HR" sz="2000" dirty="0" err="1"/>
              <a:t>woman</a:t>
            </a:r>
            <a:r>
              <a:rPr lang="hr-HR" sz="2000" dirty="0"/>
              <a:t> </a:t>
            </a:r>
            <a:r>
              <a:rPr lang="hr-HR" sz="2000" dirty="0" err="1"/>
              <a:t>and</a:t>
            </a:r>
            <a:r>
              <a:rPr lang="hr-HR" sz="2000" dirty="0"/>
              <a:t> a </a:t>
            </a:r>
            <a:r>
              <a:rPr lang="hr-HR" sz="2000" dirty="0" err="1"/>
              <a:t>brilliant</a:t>
            </a:r>
            <a:r>
              <a:rPr lang="hr-HR" sz="2000" dirty="0"/>
              <a:t> </a:t>
            </a:r>
            <a:r>
              <a:rPr lang="hr-HR" sz="2000" dirty="0" err="1"/>
              <a:t>scientist</a:t>
            </a:r>
            <a:r>
              <a:rPr lang="hr-HR" sz="2000" dirty="0"/>
              <a:t>. </a:t>
            </a:r>
            <a:r>
              <a:rPr lang="hr-HR" sz="2000" dirty="0" err="1"/>
              <a:t>Being</a:t>
            </a:r>
            <a:r>
              <a:rPr lang="hr-HR" sz="2000" dirty="0"/>
              <a:t> a </a:t>
            </a:r>
            <a:r>
              <a:rPr lang="hr-HR" sz="2000" dirty="0" err="1"/>
              <a:t>woman</a:t>
            </a:r>
            <a:r>
              <a:rPr lang="hr-HR" sz="2000" dirty="0"/>
              <a:t> </a:t>
            </a:r>
            <a:r>
              <a:rPr lang="hr-HR" sz="2000" dirty="0" err="1"/>
              <a:t>who</a:t>
            </a:r>
            <a:r>
              <a:rPr lang="hr-HR" sz="2000" dirty="0"/>
              <a:t> </a:t>
            </a:r>
            <a:r>
              <a:rPr lang="hr-HR" sz="2000" dirty="0" err="1"/>
              <a:t>works</a:t>
            </a:r>
            <a:r>
              <a:rPr lang="hr-HR" sz="2000" dirty="0"/>
              <a:t> </a:t>
            </a:r>
            <a:r>
              <a:rPr lang="hr-HR" sz="2000" dirty="0" err="1"/>
              <a:t>in</a:t>
            </a:r>
            <a:r>
              <a:rPr lang="hr-HR" sz="2000" dirty="0"/>
              <a:t> </a:t>
            </a:r>
            <a:r>
              <a:rPr lang="hr-HR" sz="2000" dirty="0" err="1"/>
              <a:t>that</a:t>
            </a:r>
            <a:r>
              <a:rPr lang="hr-HR" sz="2000" dirty="0"/>
              <a:t> </a:t>
            </a:r>
            <a:r>
              <a:rPr lang="hr-HR" sz="2000" dirty="0" err="1"/>
              <a:t>area</a:t>
            </a:r>
            <a:r>
              <a:rPr lang="hr-HR" sz="2000" dirty="0"/>
              <a:t> </a:t>
            </a:r>
            <a:r>
              <a:rPr lang="hr-HR" sz="2000" dirty="0" err="1"/>
              <a:t>definitely</a:t>
            </a:r>
            <a:r>
              <a:rPr lang="hr-HR" sz="2000" dirty="0"/>
              <a:t> </a:t>
            </a:r>
            <a:r>
              <a:rPr lang="hr-HR" sz="2000" dirty="0" err="1"/>
              <a:t>wasn’t</a:t>
            </a:r>
            <a:r>
              <a:rPr lang="hr-HR" sz="2000" dirty="0"/>
              <a:t> </a:t>
            </a:r>
            <a:r>
              <a:rPr lang="hr-HR" sz="2000" dirty="0" err="1"/>
              <a:t>easy</a:t>
            </a:r>
            <a:r>
              <a:rPr lang="hr-HR" sz="2000" dirty="0"/>
              <a:t> </a:t>
            </a:r>
            <a:r>
              <a:rPr lang="hr-HR" sz="2000" dirty="0" err="1"/>
              <a:t>back</a:t>
            </a:r>
            <a:r>
              <a:rPr lang="hr-HR" sz="2000" dirty="0"/>
              <a:t> </a:t>
            </a:r>
            <a:r>
              <a:rPr lang="hr-HR" sz="2000" dirty="0" err="1"/>
              <a:t>then</a:t>
            </a:r>
            <a:r>
              <a:rPr lang="hr-HR" sz="2000" dirty="0"/>
              <a:t> </a:t>
            </a:r>
            <a:r>
              <a:rPr lang="hr-HR" sz="2000" dirty="0" err="1"/>
              <a:t>so</a:t>
            </a:r>
            <a:r>
              <a:rPr lang="hr-HR" sz="2000" dirty="0"/>
              <a:t> I </a:t>
            </a:r>
            <a:r>
              <a:rPr lang="hr-HR" sz="2000" dirty="0" err="1"/>
              <a:t>would</a:t>
            </a:r>
            <a:r>
              <a:rPr lang="hr-HR" sz="2000" dirty="0"/>
              <a:t> </a:t>
            </a:r>
            <a:r>
              <a:rPr lang="hr-HR" sz="2000" dirty="0" err="1"/>
              <a:t>say</a:t>
            </a:r>
            <a:r>
              <a:rPr lang="hr-HR" sz="2000" dirty="0"/>
              <a:t> </a:t>
            </a:r>
            <a:r>
              <a:rPr lang="hr-HR" sz="2000" dirty="0" err="1"/>
              <a:t>that</a:t>
            </a:r>
            <a:r>
              <a:rPr lang="hr-HR" sz="2000" dirty="0"/>
              <a:t> </a:t>
            </a:r>
            <a:r>
              <a:rPr lang="hr-HR" sz="2000" dirty="0" err="1"/>
              <a:t>she</a:t>
            </a:r>
            <a:r>
              <a:rPr lang="hr-HR" sz="2000" dirty="0"/>
              <a:t> </a:t>
            </a:r>
            <a:r>
              <a:rPr lang="hr-HR" sz="2000" dirty="0" err="1"/>
              <a:t>is</a:t>
            </a:r>
            <a:r>
              <a:rPr lang="hr-HR" sz="2000" dirty="0"/>
              <a:t> </a:t>
            </a:r>
            <a:r>
              <a:rPr lang="hr-HR" sz="2000" dirty="0" err="1"/>
              <a:t>admirable</a:t>
            </a:r>
            <a:r>
              <a:rPr lang="hr-HR" sz="2000" dirty="0"/>
              <a:t> </a:t>
            </a:r>
            <a:r>
              <a:rPr lang="hr-HR" sz="2000" dirty="0" err="1"/>
              <a:t>and</a:t>
            </a:r>
            <a:r>
              <a:rPr lang="hr-HR" sz="2000" dirty="0"/>
              <a:t> I am </a:t>
            </a:r>
            <a:r>
              <a:rPr lang="hr-HR" sz="2000" dirty="0" err="1"/>
              <a:t>honoured</a:t>
            </a:r>
            <a:r>
              <a:rPr lang="hr-HR" sz="2000" dirty="0"/>
              <a:t> to </a:t>
            </a:r>
            <a:r>
              <a:rPr lang="hr-HR" sz="2000" dirty="0" err="1"/>
              <a:t>say</a:t>
            </a:r>
            <a:r>
              <a:rPr lang="hr-HR" sz="2000" dirty="0"/>
              <a:t> </a:t>
            </a:r>
            <a:r>
              <a:rPr lang="hr-HR" sz="2000" dirty="0" err="1"/>
              <a:t>that</a:t>
            </a:r>
            <a:r>
              <a:rPr lang="hr-HR" sz="2000" dirty="0"/>
              <a:t> a Croatian </a:t>
            </a:r>
            <a:r>
              <a:rPr lang="hr-HR" sz="2000" dirty="0" err="1"/>
              <a:t>woman</a:t>
            </a:r>
            <a:r>
              <a:rPr lang="hr-HR" sz="2000" dirty="0"/>
              <a:t> </a:t>
            </a:r>
            <a:r>
              <a:rPr lang="hr-HR" sz="2000" dirty="0" err="1"/>
              <a:t>has</a:t>
            </a:r>
            <a:r>
              <a:rPr lang="hr-HR" sz="2000" dirty="0"/>
              <a:t> had </a:t>
            </a:r>
            <a:r>
              <a:rPr lang="hr-HR" sz="2000" dirty="0" err="1"/>
              <a:t>such</a:t>
            </a:r>
            <a:r>
              <a:rPr lang="hr-HR" sz="2000" dirty="0"/>
              <a:t> a </a:t>
            </a:r>
            <a:r>
              <a:rPr lang="hr-HR" sz="2000" dirty="0" err="1"/>
              <a:t>powerful</a:t>
            </a:r>
            <a:r>
              <a:rPr lang="hr-HR" sz="2000" dirty="0"/>
              <a:t> role </a:t>
            </a:r>
            <a:r>
              <a:rPr lang="hr-HR" sz="2000" dirty="0" err="1"/>
              <a:t>in</a:t>
            </a:r>
            <a:r>
              <a:rPr lang="hr-HR" sz="2000" dirty="0"/>
              <a:t> </a:t>
            </a:r>
            <a:r>
              <a:rPr lang="hr-HR" sz="2000" dirty="0" err="1"/>
              <a:t>the</a:t>
            </a:r>
            <a:r>
              <a:rPr lang="hr-HR" sz="2000" dirty="0"/>
              <a:t> </a:t>
            </a:r>
            <a:r>
              <a:rPr lang="hr-HR" sz="2000" dirty="0" err="1"/>
              <a:t>history</a:t>
            </a:r>
            <a:r>
              <a:rPr lang="hr-HR" sz="2000" dirty="0"/>
              <a:t> </a:t>
            </a:r>
            <a:r>
              <a:rPr lang="hr-HR" sz="2000" dirty="0" err="1"/>
              <a:t>of</a:t>
            </a:r>
            <a:r>
              <a:rPr lang="hr-HR" sz="2000" dirty="0"/>
              <a:t> medicine</a:t>
            </a:r>
          </a:p>
        </p:txBody>
      </p:sp>
      <p:pic>
        <p:nvPicPr>
          <p:cNvPr id="5" name="Content Placeholder 4"/>
          <p:cNvPicPr>
            <a:picLocks noGrp="1" noChangeAspect="1"/>
          </p:cNvPicPr>
          <p:nvPr>
            <p:ph idx="1"/>
          </p:nvPr>
        </p:nvPicPr>
        <p:blipFill>
          <a:blip r:embed="rId2"/>
          <a:stretch>
            <a:fillRect/>
          </a:stretch>
        </p:blipFill>
        <p:spPr>
          <a:xfrm>
            <a:off x="965201" y="1368210"/>
            <a:ext cx="4801790" cy="3492211"/>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172007839"/>
      </p:ext>
    </p:extLst>
  </p:cSld>
  <p:clrMapOvr>
    <a:masterClrMapping/>
  </p:clrMapOvr>
  <p:transition spd="med">
    <p:pull/>
  </p:transition>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eadlines" id="{3841520A-25F2-4EB8-BE4C-611DB5ABEED9}" vid="{ECD25A4C-D97E-4C12-84B1-63580BFFAEEB}"/>
    </a:ext>
  </a:extLst>
</a:theme>
</file>

<file path=docProps/app.xml><?xml version="1.0" encoding="utf-8"?>
<Properties xmlns="http://schemas.openxmlformats.org/officeDocument/2006/extended-properties" xmlns:vt="http://schemas.openxmlformats.org/officeDocument/2006/docPropsVTypes">
  <Template>TM10001103[[fn=Headlines]]</Template>
  <TotalTime>2764</TotalTime>
  <Words>118</Words>
  <Application>Microsoft Office PowerPoint</Application>
  <PresentationFormat>Custom</PresentationFormat>
  <Paragraphs>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Headlines</vt:lpstr>
      <vt:lpstr>Jelena Krmpotić-Nemanić</vt:lpstr>
      <vt:lpstr>Prof. dr. sci. Jelena Krmpotić-Nemanić was born on March 15th 1921. in Sremska Mitrovica</vt:lpstr>
      <vt:lpstr>I 1948. she was named as the assistant proffesor for the subject „Human anatomy”  in 1953 she was chosen to be  an associate professor and in 1961 she became the headmaster of the anatomy department.  She got her Phd (on cerebellum endoplasty) in 1957 in Zagreb </vt:lpstr>
      <vt:lpstr>In 1957 she was rewarded by the National medical academy in Paris for her discovery of the neuromusculary chronometrical index and was given the ‘laureate’ title.  She also speaks more than 6 languages</vt:lpstr>
      <vt:lpstr>Jelena was a storng woman and a brilliant scientist. Being a woman who works in that area definitely wasn’t easy back then so I would say that she is admirable and I am honoured to say that a Croatian woman has had such a powerful role in the history of medicine</vt:lpstr>
    </vt:vector>
  </TitlesOfParts>
  <Company>CEI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dc:title>
  <dc:creator>Aleksander Sauha</dc:creator>
  <cp:lastModifiedBy>Sasa</cp:lastModifiedBy>
  <cp:revision>8</cp:revision>
  <dcterms:created xsi:type="dcterms:W3CDTF">2020-10-11T11:03:45Z</dcterms:created>
  <dcterms:modified xsi:type="dcterms:W3CDTF">2021-02-06T12:38:55Z</dcterms:modified>
</cp:coreProperties>
</file>