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FB093-6ABD-40D9-8BA3-D5AB1351C2CF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9AEED-BD84-426A-B6F1-67C3BDBA2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93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6254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D2FF-D36E-4519-A193-2CF9E0EAF68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9C48-E005-45FC-90D9-AA3357008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68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D2FF-D36E-4519-A193-2CF9E0EAF68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9C48-E005-45FC-90D9-AA3357008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5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D2FF-D36E-4519-A193-2CF9E0EAF68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9C48-E005-45FC-90D9-AA3357008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77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D2FF-D36E-4519-A193-2CF9E0EAF68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9C48-E005-45FC-90D9-AA3357008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2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D2FF-D36E-4519-A193-2CF9E0EAF68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9C48-E005-45FC-90D9-AA3357008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D2FF-D36E-4519-A193-2CF9E0EAF68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9C48-E005-45FC-90D9-AA3357008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9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D2FF-D36E-4519-A193-2CF9E0EAF68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9C48-E005-45FC-90D9-AA3357008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8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D2FF-D36E-4519-A193-2CF9E0EAF68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9C48-E005-45FC-90D9-AA3357008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2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D2FF-D36E-4519-A193-2CF9E0EAF68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9C48-E005-45FC-90D9-AA3357008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1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D2FF-D36E-4519-A193-2CF9E0EAF68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9C48-E005-45FC-90D9-AA3357008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8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D2FF-D36E-4519-A193-2CF9E0EAF68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9C48-E005-45FC-90D9-AA3357008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5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BD2FF-D36E-4519-A193-2CF9E0EAF68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99C48-E005-45FC-90D9-AA3357008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4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vlatka.arhanic@skole.hr" TargetMode="External"/><Relationship Id="rId2" Type="http://schemas.openxmlformats.org/officeDocument/2006/relationships/hyperlink" Target="mailto:vlatkaarhanic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524000" y="555585"/>
            <a:ext cx="9144000" cy="4062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br>
              <a:rPr lang="hr-HR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hr-HR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MEĐUŽUPANIJSKI STRUČNI SKUP</a:t>
            </a:r>
            <a:br>
              <a:rPr lang="hr-HR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hr-HR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en-US" sz="31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STRUČNO-METODIČKA PRIPREMA ZA POLAGANJE STRUČNOG ISPITA</a:t>
            </a:r>
            <a:br>
              <a:rPr lang="hr-HR" sz="4400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hr-HR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1</a:t>
            </a:r>
            <a:r>
              <a:rPr lang="hr-HR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en-US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hr-HR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prosinca</a:t>
            </a:r>
            <a:r>
              <a:rPr lang="en-US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202</a:t>
            </a:r>
            <a:r>
              <a:rPr lang="hr-HR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sz="31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524000" y="5301204"/>
            <a:ext cx="9144000" cy="833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Grad Zagreb,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Zagrebačka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Sisačko-moslavačka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Krapinsko-zagorska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Koprivničko-križevačka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Bjelovarsko-bilogorska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županija</a:t>
            </a:r>
            <a:endParaRPr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endParaRPr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dirty="0"/>
              <a:t> </a:t>
            </a:r>
            <a:endParaRPr sz="18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dirty="0"/>
              <a:t> </a:t>
            </a:r>
            <a:endParaRPr sz="18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626404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/>
          <p:nvPr/>
        </p:nvPicPr>
        <p:blipFill rotWithShape="1">
          <a:blip r:embed="rId2"/>
          <a:srcRect l="47204" t="29484" r="25877" b="29692"/>
          <a:stretch/>
        </p:blipFill>
        <p:spPr bwMode="auto">
          <a:xfrm>
            <a:off x="3604820" y="2152890"/>
            <a:ext cx="5038846" cy="40511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30254" y="365125"/>
                <a:ext cx="10787978" cy="1590997"/>
              </a:xfrm>
            </p:spPr>
            <p:txBody>
              <a:bodyPr>
                <a:normAutofit/>
              </a:bodyPr>
              <a:lstStyle/>
              <a:p>
                <a:br>
                  <a:rPr lang="hr-HR" sz="2400" b="1" u="sng" dirty="0">
                    <a:latin typeface="Cambria Math" panose="02040503050406030204" pitchFamily="18" charset="0"/>
                  </a:rPr>
                </a:br>
                <a:r>
                  <a:rPr lang="hr-HR" sz="1800" b="1" u="sng" dirty="0">
                    <a:latin typeface="Cambria Math" panose="02040503050406030204" pitchFamily="18" charset="0"/>
                  </a:rPr>
                  <a:t>Primjer 5.</a:t>
                </a:r>
                <a:br>
                  <a:rPr lang="hr-HR" sz="2400" b="1" u="sng" dirty="0">
                    <a:latin typeface="Cambria Math" panose="02040503050406030204" pitchFamily="18" charset="0"/>
                  </a:rPr>
                </a:br>
                <a:br>
                  <a:rPr lang="hr-HR" sz="2400" b="1" u="sng" dirty="0">
                    <a:latin typeface="Cambria Math" panose="02040503050406030204" pitchFamily="18" charset="0"/>
                  </a:rPr>
                </a:br>
                <a:br>
                  <a:rPr lang="hr-HR" sz="1600" b="1" dirty="0">
                    <a:latin typeface="Cambria Math" panose="02040503050406030204" pitchFamily="18" charset="0"/>
                  </a:rPr>
                </a:br>
                <a:r>
                  <a:rPr lang="hr-HR" sz="1800" dirty="0">
                    <a:latin typeface="Cambria Math" panose="02040503050406030204" pitchFamily="18" charset="0"/>
                  </a:rPr>
                  <a:t>Točkom </a:t>
                </a:r>
                <a14:m>
                  <m:oMath xmlns:m="http://schemas.openxmlformats.org/officeDocument/2006/math">
                    <m:r>
                      <a:rPr lang="hr-HR" sz="1800">
                        <a:latin typeface="Cambria Math" panose="02040503050406030204" pitchFamily="18" charset="0"/>
                      </a:rPr>
                      <m:t>𝑇</m:t>
                    </m:r>
                    <m:r>
                      <a:rPr lang="hr-HR" sz="1800">
                        <a:latin typeface="Cambria Math" panose="02040503050406030204" pitchFamily="18" charset="0"/>
                      </a:rPr>
                      <m:t>(−2, 1)</m:t>
                    </m:r>
                  </m:oMath>
                </a14:m>
                <a:r>
                  <a:rPr lang="hr-HR" sz="1800" dirty="0">
                    <a:latin typeface="Cambria Math" panose="02040503050406030204" pitchFamily="18" charset="0"/>
                  </a:rPr>
                  <a:t> položimo pravac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8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r-HR" sz="1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r-HR" sz="1800" dirty="0">
                    <a:latin typeface="Cambria Math" panose="02040503050406030204" pitchFamily="18" charset="0"/>
                  </a:rPr>
                  <a:t> koji je paralelan i pravac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8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r-HR" sz="1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r-HR" sz="1800" dirty="0">
                    <a:latin typeface="Cambria Math" panose="02040503050406030204" pitchFamily="18" charset="0"/>
                  </a:rPr>
                  <a:t> koji je okomit na pravac     </a:t>
                </a:r>
                <a14:m>
                  <m:oMath xmlns:m="http://schemas.openxmlformats.org/officeDocument/2006/math">
                    <m:r>
                      <a:rPr lang="hr-HR" sz="18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1800">
                        <a:latin typeface="Cambria Math" panose="02040503050406030204" pitchFamily="18" charset="0"/>
                      </a:rPr>
                      <m:t>−3</m:t>
                    </m:r>
                    <m:r>
                      <a:rPr lang="hr-HR" sz="1800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sz="1800">
                        <a:latin typeface="Cambria Math" panose="02040503050406030204" pitchFamily="18" charset="0"/>
                      </a:rPr>
                      <m:t>+11=0</m:t>
                    </m:r>
                  </m:oMath>
                </a14:m>
                <a:r>
                  <a:rPr lang="hr-HR" sz="2000" dirty="0">
                    <a:latin typeface="Cambria Math" panose="020405030504060302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30254" y="365125"/>
                <a:ext cx="10787978" cy="1590997"/>
              </a:xfrm>
              <a:blipFill rotWithShape="0">
                <a:blip r:embed="rId3"/>
                <a:stretch>
                  <a:fillRect l="-509" r="-678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15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62" y="859360"/>
            <a:ext cx="5291385" cy="468479"/>
          </a:xfrm>
        </p:spPr>
        <p:txBody>
          <a:bodyPr/>
          <a:lstStyle/>
          <a:p>
            <a:pPr algn="ctr"/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I. NAČIN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86062" y="1675080"/>
                <a:ext cx="4833956" cy="470835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hr-HR" sz="1400" dirty="0"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Nagib zadanog pravca je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1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3</m:t>
                        </m:r>
                      </m:den>
                    </m:f>
                  </m:oMath>
                </a14:m>
                <a:r>
                  <a:rPr lang="hr-HR" sz="1400" dirty="0"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r-HR" sz="1400" dirty="0"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Pravac koji mu je paralelan ima jednaki nagib, njegova jednadžba je oblika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1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y</m:t>
                    </m:r>
                    <m:r>
                      <a:rPr lang="hr-HR" sz="1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=</m:t>
                    </m:r>
                    <m:f>
                      <m:fPr>
                        <m:ctrlP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hr-HR" sz="140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1</m:t>
                        </m:r>
                      </m:num>
                      <m:den>
                        <m:r>
                          <a:rPr lang="hr-HR" sz="140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hr-HR" sz="1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x</m:t>
                    </m:r>
                    <m:r>
                      <a:rPr lang="hr-HR" sz="1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+</m:t>
                    </m:r>
                    <m:r>
                      <m:rPr>
                        <m:sty m:val="p"/>
                      </m:rPr>
                      <a:rPr lang="hr-HR" sz="1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l</m:t>
                    </m:r>
                  </m:oMath>
                </a14:m>
                <a:r>
                  <a:rPr lang="hr-HR" sz="1400" dirty="0"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.</a:t>
                </a:r>
              </a:p>
              <a:p>
                <a:pPr marL="0" indent="0" algn="ctr">
                  <a:buNone/>
                </a:pPr>
                <a:endParaRPr lang="hr-HR" sz="1400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:r>
                  <a:rPr lang="hr-HR" sz="1400" dirty="0"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Pravac prolazi točkom </a:t>
                </a:r>
                <a14:m>
                  <m:oMath xmlns:m="http://schemas.openxmlformats.org/officeDocument/2006/math">
                    <m:r>
                      <a:rPr lang="hr-HR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𝑇</m:t>
                    </m:r>
                    <m:d>
                      <m:dPr>
                        <m:ctrlP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</m:ctrlPr>
                      </m:dPr>
                      <m:e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−2, 1</m:t>
                        </m:r>
                      </m:e>
                    </m:d>
                    <m:r>
                      <a:rPr lang="hr-HR" sz="1400"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  </m:t>
                    </m:r>
                  </m:oMath>
                </a14:m>
                <a:endParaRPr lang="hr-HR" sz="1400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:br>
                  <a:rPr lang="hr-HR" sz="1400" dirty="0"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</a:br>
                <a:endParaRPr lang="hr-HR" sz="1400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⇒1=</m:t>
                      </m:r>
                      <m:f>
                        <m:fPr>
                          <m:ctrlP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</m:ctrlPr>
                        </m:fPr>
                        <m:num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1</m:t>
                          </m:r>
                        </m:num>
                        <m:den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</m:ctrlPr>
                        </m:dPr>
                        <m:e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−2</m:t>
                          </m:r>
                        </m:e>
                      </m:d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+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𝑙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  ⇒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𝑙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=</m:t>
                      </m:r>
                      <m:f>
                        <m:fPr>
                          <m:ctrlP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</m:ctrlPr>
                        </m:fPr>
                        <m:num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5</m:t>
                          </m:r>
                        </m:num>
                        <m:den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3</m:t>
                          </m:r>
                        </m:den>
                      </m:f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 ⇒  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𝑦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=</m:t>
                      </m:r>
                      <m:f>
                        <m:fPr>
                          <m:ctrlP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</m:ctrlPr>
                        </m:fPr>
                        <m:num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1</m:t>
                          </m:r>
                        </m:num>
                        <m:den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3</m:t>
                          </m:r>
                        </m:den>
                      </m:f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𝑥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+</m:t>
                      </m:r>
                      <m:f>
                        <m:fPr>
                          <m:ctrlP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</m:ctrlPr>
                        </m:fPr>
                        <m:num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5</m:t>
                          </m:r>
                        </m:num>
                        <m:den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3</m:t>
                          </m:r>
                        </m:den>
                      </m:f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.</m:t>
                      </m:r>
                      <m:r>
                        <a:rPr lang="hr-H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 </m:t>
                      </m:r>
                    </m:oMath>
                  </m:oMathPara>
                </a14:m>
                <a:endParaRPr lang="hr-HR" sz="1400" i="1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:endParaRPr lang="hr-HR" sz="1400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r-HR" sz="1400" dirty="0"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Koeficijent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</m:ctrlPr>
                      </m:sSupPr>
                      <m:e>
                        <m:r>
                          <a:rPr lang="hr-HR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𝑘</m:t>
                        </m:r>
                      </m:e>
                      <m:sup>
                        <m:r>
                          <a:rPr lang="hr-HR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′</m:t>
                        </m:r>
                      </m:sup>
                    </m:sSup>
                  </m:oMath>
                </a14:m>
                <a:r>
                  <a:rPr lang="hr-HR" sz="1400" dirty="0"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 pravca okomitog na zadani pravac računamo iz uvjeta okomitosti pravaca:</a:t>
                </a:r>
              </a:p>
              <a:p>
                <a:pPr marL="0" indent="0">
                  <a:buNone/>
                </a:pPr>
                <a:endParaRPr lang="hr-HR" sz="1400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𝑘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∙</m:t>
                      </m:r>
                      <m:sSup>
                        <m:sSupPr>
                          <m:ctrlP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</m:ctrlPr>
                        </m:sSupPr>
                        <m:e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𝑘</m:t>
                          </m:r>
                        </m:e>
                        <m:sup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′</m:t>
                          </m:r>
                        </m:sup>
                      </m:sSup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=−1⇒</m:t>
                      </m:r>
                      <m:sSup>
                        <m:sSupPr>
                          <m:ctrlP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</m:ctrlPr>
                        </m:sSupPr>
                        <m:e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𝑘</m:t>
                          </m:r>
                        </m:e>
                        <m:sup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′</m:t>
                          </m:r>
                        </m:sup>
                      </m:sSup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=−3  ⇒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𝑞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…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𝑦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=−3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𝑥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+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𝑙</m:t>
                      </m:r>
                    </m:oMath>
                  </m:oMathPara>
                </a14:m>
                <a:endParaRPr lang="hr-HR" sz="1400" i="1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 </m:t>
                      </m:r>
                    </m:oMath>
                  </m:oMathPara>
                </a14:m>
                <a:endParaRPr lang="hr-HR" sz="1400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:r>
                  <a:rPr lang="hr-HR" sz="1400" dirty="0"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Pravac prolazi točkom </a:t>
                </a:r>
                <a14:m>
                  <m:oMath xmlns:m="http://schemas.openxmlformats.org/officeDocument/2006/math">
                    <m:r>
                      <a:rPr lang="hr-HR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𝑇</m:t>
                    </m:r>
                    <m:d>
                      <m:dPr>
                        <m:ctrlP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</m:ctrlPr>
                      </m:dPr>
                      <m:e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−2, 1</m:t>
                        </m:r>
                      </m:e>
                    </m:d>
                  </m:oMath>
                </a14:m>
                <a:br>
                  <a:rPr lang="hr-HR" sz="1400" dirty="0"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</a:br>
                <a:endParaRPr lang="hr-HR" sz="1400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⇒1=6+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𝑙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 ⇒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𝑙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=−5 ⇒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𝑞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…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𝑦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=−3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𝑥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−5</m:t>
                      </m:r>
                    </m:oMath>
                  </m:oMathPara>
                </a14:m>
                <a:endParaRPr lang="hr-HR" sz="1400" i="1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:endParaRPr lang="hr-H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86062" y="1675080"/>
                <a:ext cx="4833956" cy="4708358"/>
              </a:xfrm>
              <a:blipFill rotWithShape="0">
                <a:blip r:embed="rId2"/>
                <a:stretch>
                  <a:fillRect l="-252" t="-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7447" y="859359"/>
            <a:ext cx="5317445" cy="468479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II. NAČIN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077447" y="1675080"/>
                <a:ext cx="5317445" cy="4708358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r-HR" sz="19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𝑝</m:t>
                    </m:r>
                    <m:r>
                      <a:rPr lang="hr-HR" sz="19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…</m:t>
                    </m:r>
                    <m:r>
                      <a:rPr lang="hr-HR" sz="19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𝐴𝑥</m:t>
                    </m:r>
                    <m:r>
                      <a:rPr lang="hr-HR" sz="19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+</m:t>
                    </m:r>
                    <m:r>
                      <a:rPr lang="hr-HR" sz="19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𝐵𝑦</m:t>
                    </m:r>
                    <m:r>
                      <a:rPr lang="hr-HR" sz="19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+</m:t>
                    </m:r>
                    <m:r>
                      <a:rPr lang="hr-HR" sz="19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𝐶</m:t>
                    </m:r>
                    <m:r>
                      <a:rPr lang="hr-HR" sz="19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=0 </m:t>
                    </m:r>
                    <m:r>
                      <a:rPr lang="hr-HR" sz="19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− </m:t>
                    </m:r>
                  </m:oMath>
                </a14:m>
                <a:r>
                  <a:rPr lang="hr-HR" sz="1900" dirty="0"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zadani pravac</a:t>
                </a:r>
              </a:p>
              <a:p>
                <a:pPr marL="0" indent="0">
                  <a:buNone/>
                </a:pPr>
                <a:endParaRPr lang="hr-HR" sz="1900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hr-HR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</m:ctrlPr>
                            </m:sSubPr>
                            <m:e>
                              <m:r>
                                <a:rPr lang="hr-HR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r-HR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  <m:t>1</m:t>
                              </m:r>
                            </m:sub>
                          </m:sSub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∥</m:t>
                          </m:r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𝑝</m:t>
                          </m:r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 ⇒</m:t>
                          </m:r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𝑝</m:t>
                          </m:r>
                        </m:e>
                        <m:sub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1</m:t>
                          </m:r>
                        </m:sub>
                      </m:sSub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…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𝐴𝑥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+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𝐵𝑦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+</m:t>
                      </m:r>
                      <m:sSub>
                        <m:sSubPr>
                          <m:ctrlP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</m:ctrlPr>
                        </m:sSubPr>
                        <m:e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𝐶</m:t>
                          </m:r>
                        </m:e>
                        <m:sub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1</m:t>
                          </m:r>
                        </m:sub>
                      </m:sSub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=0</m:t>
                      </m:r>
                    </m:oMath>
                  </m:oMathPara>
                </a14:m>
                <a:endParaRPr lang="hr-HR" sz="1900" i="1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:endParaRPr lang="hr-HR" sz="1900" i="1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</m:ctrlPr>
                        </m:sSubPr>
                        <m:e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𝑝</m:t>
                          </m:r>
                        </m:e>
                        <m:sub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2</m:t>
                          </m:r>
                        </m:sub>
                      </m:sSub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⊥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𝑝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⇒</m:t>
                      </m:r>
                      <m:sSub>
                        <m:sSubPr>
                          <m:ctrlP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</m:ctrlPr>
                        </m:sSubPr>
                        <m:e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𝑝</m:t>
                          </m:r>
                        </m:e>
                        <m:sub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2</m:t>
                          </m:r>
                        </m:sub>
                      </m:sSub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…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𝐵𝑥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−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𝐴𝑦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+</m:t>
                      </m:r>
                      <m:sSub>
                        <m:sSubPr>
                          <m:ctrlP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</m:ctrlPr>
                        </m:sSubPr>
                        <m:e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𝐶</m:t>
                          </m:r>
                        </m:e>
                        <m:sub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2</m:t>
                          </m:r>
                        </m:sub>
                      </m:sSub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=0</m:t>
                      </m:r>
                    </m:oMath>
                  </m:oMathPara>
                </a14:m>
                <a:endParaRPr lang="hr-HR" sz="1900" i="1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:endParaRPr lang="hr-HR" sz="1900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:r>
                  <a:rPr lang="hr-HR" sz="1900" dirty="0"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Odredimo paralelan pravac zadanom pravcu.</a:t>
                </a:r>
              </a:p>
              <a:p>
                <a:pPr marL="0" indent="0">
                  <a:buNone/>
                </a:pPr>
                <a:endParaRPr lang="hr-HR" sz="1900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𝑥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−3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𝑦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+11=0</m:t>
                      </m:r>
                    </m:oMath>
                  </m:oMathPara>
                </a14:m>
                <a:endParaRPr lang="hr-HR" sz="1900" i="1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:endParaRPr lang="hr-HR" sz="1900" i="1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⇒ 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𝑥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−3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𝑦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+</m:t>
                      </m:r>
                      <m:sSub>
                        <m:sSubPr>
                          <m:ctrlP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=0  ⇒−2−3∙1+</m:t>
                      </m:r>
                      <m:sSub>
                        <m:sSubPr>
                          <m:ctrlP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=0</m:t>
                      </m:r>
                    </m:oMath>
                  </m:oMathPara>
                </a14:m>
                <a:endParaRPr lang="hr-HR" sz="1900" i="1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:endParaRPr lang="hr-HR" sz="1900" i="1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⇒</m:t>
                      </m:r>
                      <m:sSub>
                        <m:sSubPr>
                          <m:ctrlP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=5  ⇒    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𝑥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−3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𝑦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+5=0</m:t>
                      </m:r>
                    </m:oMath>
                  </m:oMathPara>
                </a14:m>
                <a:endParaRPr lang="hr-HR" sz="1900" i="1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:endParaRPr lang="hr-HR" sz="1900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:r>
                  <a:rPr lang="hr-HR" sz="1900" dirty="0"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Odredimo okomiti pravac zadanom.</a:t>
                </a:r>
              </a:p>
              <a:p>
                <a:pPr marL="0" indent="0">
                  <a:buNone/>
                </a:pPr>
                <a:endParaRPr lang="hr-HR" sz="1900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𝑥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−3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𝑦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+11=0  </m:t>
                      </m:r>
                    </m:oMath>
                  </m:oMathPara>
                </a14:m>
                <a:endParaRPr lang="hr-HR" sz="1900" i="1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:endParaRPr lang="hr-HR" sz="1900" i="1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⇒3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𝑥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+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𝑦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+</m:t>
                      </m:r>
                      <m:sSub>
                        <m:sSubPr>
                          <m:ctrlP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=0 ⇒3∙</m:t>
                      </m:r>
                      <m:d>
                        <m:dPr>
                          <m:ctrlP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</m:ctrlPr>
                        </m:dPr>
                        <m:e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−2</m:t>
                          </m:r>
                        </m:e>
                      </m:d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+1+</m:t>
                      </m:r>
                      <m:sSub>
                        <m:sSubPr>
                          <m:ctrlP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=0</m:t>
                      </m:r>
                    </m:oMath>
                  </m:oMathPara>
                </a14:m>
                <a:endParaRPr lang="hr-HR" sz="1900" i="1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:endParaRPr lang="hr-HR" sz="1900" i="1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⇒</m:t>
                      </m:r>
                      <m:sSub>
                        <m:sSubPr>
                          <m:ctrlP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r-H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=5 ⇒ 3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𝑥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+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𝑦</m:t>
                      </m:r>
                      <m:r>
                        <a:rPr lang="hr-H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+5=0</m:t>
                      </m:r>
                    </m:oMath>
                  </m:oMathPara>
                </a14:m>
                <a:endParaRPr lang="hr-HR" sz="1900" i="1" dirty="0"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:endParaRPr lang="hr-H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077447" y="1675080"/>
                <a:ext cx="5317445" cy="4708358"/>
              </a:xfrm>
              <a:blipFill rotWithShape="0">
                <a:blip r:embed="rId3"/>
                <a:stretch>
                  <a:fillRect l="-115" t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Ravni poveznik 6"/>
          <p:cNvCxnSpPr/>
          <p:nvPr/>
        </p:nvCxnSpPr>
        <p:spPr>
          <a:xfrm flipH="1">
            <a:off x="5845215" y="743612"/>
            <a:ext cx="7034" cy="59986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12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463" y="1327838"/>
            <a:ext cx="5291385" cy="468479"/>
          </a:xfrm>
        </p:spPr>
        <p:txBody>
          <a:bodyPr/>
          <a:lstStyle/>
          <a:p>
            <a:pPr algn="ctr"/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I. NAČIN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7446" y="1327837"/>
            <a:ext cx="5317445" cy="468479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II. NAČIN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077447" y="2032000"/>
                <a:ext cx="5317445" cy="46118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hr-HR" sz="13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sz="1300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Prema </a:t>
                </a:r>
                <a:r>
                  <a:rPr lang="hr-HR" sz="1300" dirty="0" err="1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Viéteovim</a:t>
                </a:r>
                <a:r>
                  <a:rPr lang="hr-HR" sz="1300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formulama možemo zapisati kv. jednadžbu:</a:t>
                </a:r>
                <a:endParaRPr lang="en-US" sz="13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r-HR" sz="1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1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hr-HR" sz="13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r-HR" sz="1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hr-HR" sz="1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hr-HR" sz="13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r-HR" sz="13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r-HR" sz="1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  <m:r>
                      <a:rPr lang="hr-HR" sz="13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  ⇒  36</m:t>
                    </m:r>
                    <m:sSup>
                      <m:sSupPr>
                        <m:ctrlPr>
                          <a:rPr lang="en-US" sz="1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r-HR" sz="1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1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hr-HR" sz="13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+15</m:t>
                    </m:r>
                    <m:r>
                      <a:rPr lang="hr-HR" sz="13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r-HR" sz="13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+1=0,</m:t>
                    </m:r>
                  </m:oMath>
                </a14:m>
                <a:r>
                  <a:rPr lang="hr-HR" sz="1300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čija su rješenja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1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1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hr-HR" sz="1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hr-HR" sz="1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hr-HR" sz="1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1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1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1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hr-HR" sz="1300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en-US" sz="13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sz="1300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Zadatak ima četiri rješenja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3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3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13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hr-HR" sz="13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  <m:sup>
                            <m:r>
                              <a:rPr lang="hr-HR" sz="13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r-HR" sz="1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r-HR" sz="13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r-HR" sz="13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r-HR" sz="13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r>
                              <a:rPr lang="hr-HR" sz="13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r-HR" sz="13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sz="1400" dirty="0"/>
              </a:p>
              <a:p>
                <a:pPr marL="0" indent="0" algn="just">
                  <a:buNone/>
                </a:pPr>
                <a:r>
                  <a:rPr lang="hr-HR" sz="1400" dirty="0"/>
                  <a:t>		1.  </a:t>
                </a:r>
                <a14:m>
                  <m:oMath xmlns:m="http://schemas.openxmlformats.org/officeDocument/2006/math">
                    <m:r>
                      <a:rPr lang="hr-HR" sz="1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hr-HR" sz="1400" i="1">
                        <a:latin typeface="Cambria Math" panose="02040503050406030204" pitchFamily="18" charset="0"/>
                      </a:rPr>
                      <m:t>, −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hr-HR" sz="1400" i="1">
                        <a:latin typeface="Cambria Math" panose="02040503050406030204" pitchFamily="18" charset="0"/>
                      </a:rPr>
                      <m:t>, −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hr-HR" sz="1400" i="1">
                        <a:latin typeface="Cambria Math" panose="02040503050406030204" pitchFamily="18" charset="0"/>
                      </a:rPr>
                      <m:t>,−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hr-HR" sz="1400" i="1">
                        <a:latin typeface="Cambria Math" panose="02040503050406030204" pitchFamily="18" charset="0"/>
                      </a:rPr>
                      <m:t>,… </m:t>
                    </m:r>
                  </m:oMath>
                </a14:m>
                <a:endParaRPr lang="hr-HR" sz="1400" dirty="0"/>
              </a:p>
              <a:p>
                <a:pPr marL="0" indent="0" algn="just">
                  <a:buNone/>
                </a:pPr>
                <a:endParaRPr lang="en-US" sz="1400" dirty="0"/>
              </a:p>
              <a:p>
                <a:pPr marL="0" indent="0" algn="just">
                  <a:buNone/>
                </a:pPr>
                <a:r>
                  <a:rPr lang="hr-HR" sz="1400" dirty="0"/>
                  <a:t>		2.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hr-HR" sz="1400" i="1">
                        <a:latin typeface="Cambria Math" panose="02040503050406030204" pitchFamily="18" charset="0"/>
                      </a:rPr>
                      <m:t>, −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hr-HR" sz="1400" i="1">
                        <a:latin typeface="Cambria Math" panose="02040503050406030204" pitchFamily="18" charset="0"/>
                      </a:rPr>
                      <m:t> , 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hr-HR" sz="1400" i="1">
                        <a:latin typeface="Cambria Math" panose="02040503050406030204" pitchFamily="18" charset="0"/>
                      </a:rPr>
                      <m:t>,−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hr-HR" sz="1400" i="1">
                        <a:latin typeface="Cambria Math" panose="02040503050406030204" pitchFamily="18" charset="0"/>
                      </a:rPr>
                      <m:t>,… </m:t>
                    </m:r>
                  </m:oMath>
                </a14:m>
                <a:endParaRPr lang="hr-HR" sz="1400" dirty="0"/>
              </a:p>
              <a:p>
                <a:pPr marL="0" indent="0" algn="just">
                  <a:buNone/>
                </a:pPr>
                <a:endParaRPr lang="hr-HR" sz="1400" dirty="0"/>
              </a:p>
              <a:p>
                <a:pPr marL="0" indent="0" algn="just">
                  <a:buNone/>
                </a:pPr>
                <a:r>
                  <a:rPr lang="hr-HR" sz="1400" dirty="0"/>
                  <a:t>		3.  </a:t>
                </a:r>
                <a14:m>
                  <m:oMath xmlns:m="http://schemas.openxmlformats.org/officeDocument/2006/math">
                    <m:r>
                      <a:rPr lang="hr-HR" sz="1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hr-HR" sz="1400" i="1">
                        <a:latin typeface="Cambria Math" panose="02040503050406030204" pitchFamily="18" charset="0"/>
                      </a:rPr>
                      <m:t>, −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hr-HR" sz="1400" i="1">
                        <a:latin typeface="Cambria Math" panose="02040503050406030204" pitchFamily="18" charset="0"/>
                      </a:rPr>
                      <m:t>, −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hr-HR" sz="1400" i="1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hr-HR" sz="1400" dirty="0"/>
              </a:p>
              <a:p>
                <a:pPr marL="0" indent="0" algn="just">
                  <a:buNone/>
                </a:pPr>
                <a:endParaRPr lang="hr-HR" sz="1400" dirty="0"/>
              </a:p>
              <a:p>
                <a:pPr marL="0" indent="0" algn="just">
                  <a:buNone/>
                </a:pPr>
                <a:r>
                  <a:rPr lang="hr-HR" sz="1400" dirty="0"/>
                  <a:t>		4.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hr-HR" sz="1400" i="1">
                        <a:latin typeface="Cambria Math" panose="02040503050406030204" pitchFamily="18" charset="0"/>
                      </a:rPr>
                      <m:t>, −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hr-HR" sz="1400" i="1"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hr-HR" sz="1400" i="1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hr-HR" sz="13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077447" y="2032000"/>
                <a:ext cx="5317445" cy="4611868"/>
              </a:xfrm>
              <a:blipFill rotWithShape="0">
                <a:blip r:embed="rId2"/>
                <a:stretch>
                  <a:fillRect l="-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Ravni poveznik 6"/>
          <p:cNvCxnSpPr>
            <a:cxnSpLocks/>
          </p:cNvCxnSpPr>
          <p:nvPr/>
        </p:nvCxnSpPr>
        <p:spPr>
          <a:xfrm flipH="1">
            <a:off x="5732615" y="1327837"/>
            <a:ext cx="1" cy="54116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2">
                <a:extLst>
                  <a:ext uri="{FF2B5EF4-FFF2-40B4-BE49-F238E27FC236}">
                    <a16:creationId xmlns:a16="http://schemas.microsoft.com/office/drawing/2014/main" id="{56CA4C4C-34A7-6E4C-515D-F0588F931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2513" y="228600"/>
                <a:ext cx="11432354" cy="86355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r-HR" sz="1800" u="sng" dirty="0">
                    <a:latin typeface="Cambria Math" panose="02040503050406030204" pitchFamily="18" charset="0"/>
                    <a:ea typeface="+mj-ea"/>
                    <a:cs typeface="+mj-cs"/>
                  </a:rPr>
                  <a:t>Primjer 6</a:t>
                </a:r>
                <a:r>
                  <a:rPr lang="hr-HR" sz="1400" b="0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hr-HR" sz="1600" b="0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 nekom geometrijskom nizu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r-HR" sz="16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r-HR" sz="16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hr-HR" sz="1600" b="0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hr-HR" sz="16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hr-HR" sz="16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r-HR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hr-HR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hr-HR" sz="16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,  </m:t>
                    </m:r>
                    <m:sSub>
                      <m:sSubPr>
                        <m:ctrlPr>
                          <a:rPr lang="en-US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hr-HR" sz="16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hr-HR" sz="16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r-HR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hr-HR" sz="1600" b="0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Koji je to niz?</a:t>
                </a:r>
                <a:endParaRPr lang="en-US" sz="1600" b="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Placeholder 2">
                <a:extLst>
                  <a:ext uri="{FF2B5EF4-FFF2-40B4-BE49-F238E27FC236}">
                    <a16:creationId xmlns:a16="http://schemas.microsoft.com/office/drawing/2014/main" id="{56CA4C4C-34A7-6E4C-515D-F0588F931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13" y="228600"/>
                <a:ext cx="11432354" cy="863553"/>
              </a:xfrm>
              <a:prstGeom prst="rect">
                <a:avLst/>
              </a:prstGeom>
              <a:blipFill>
                <a:blip r:embed="rId3"/>
                <a:stretch>
                  <a:fillRect l="-480" b="-212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6B88B683-D709-8BBF-E86D-D9E6B2A14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13" y="2233427"/>
            <a:ext cx="5087870" cy="282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0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766349"/>
            <a:ext cx="10515600" cy="376942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hr-HR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Vlatka </a:t>
            </a:r>
            <a:r>
              <a:rPr lang="hr-HR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Arhanić</a:t>
            </a:r>
            <a:r>
              <a:rPr lang="hr-HR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, prof. matematike</a:t>
            </a:r>
          </a:p>
          <a:p>
            <a:pPr marL="0" indent="0" algn="r">
              <a:buNone/>
            </a:pPr>
            <a:r>
              <a:rPr lang="hr-HR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XI. GIMNAZIJA</a:t>
            </a:r>
          </a:p>
          <a:p>
            <a:pPr marL="0" indent="0" algn="r">
              <a:buNone/>
            </a:pPr>
            <a:r>
              <a:rPr lang="hr-HR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Palmotićeva 84,</a:t>
            </a:r>
          </a:p>
          <a:p>
            <a:pPr marL="0" indent="0" algn="r">
              <a:buNone/>
            </a:pPr>
            <a:r>
              <a:rPr lang="hr-HR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10 000 Zagreb</a:t>
            </a:r>
          </a:p>
          <a:p>
            <a:pPr marL="0" indent="0" algn="r">
              <a:buNone/>
            </a:pPr>
            <a:r>
              <a:rPr lang="hr-HR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(Tehnička škola Zagreb)</a:t>
            </a:r>
          </a:p>
          <a:p>
            <a:pPr marL="0" indent="0" algn="r">
              <a:buNone/>
            </a:pPr>
            <a:r>
              <a:rPr lang="hr-HR" sz="2400" dirty="0">
                <a:latin typeface="Cambria Math" panose="02040503050406030204" pitchFamily="18" charset="0"/>
                <a:ea typeface="Cambria Math" panose="02040503050406030204" pitchFamily="18" charset="0"/>
                <a:hlinkClick r:id="rId2"/>
              </a:rPr>
              <a:t>vlatkaarhanic@gmail.com</a:t>
            </a:r>
            <a:endParaRPr lang="hr-HR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r">
              <a:buNone/>
            </a:pPr>
            <a:r>
              <a:rPr lang="hr-HR" sz="2400" dirty="0">
                <a:latin typeface="Cambria Math" panose="02040503050406030204" pitchFamily="18" charset="0"/>
                <a:ea typeface="Cambria Math" panose="02040503050406030204" pitchFamily="18" charset="0"/>
                <a:hlinkClick r:id="rId3"/>
              </a:rPr>
              <a:t>vlatka.arhanic@skole.hr</a:t>
            </a:r>
            <a:endParaRPr lang="hr-HR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r">
              <a:buNone/>
            </a:pPr>
            <a:r>
              <a:rPr lang="hr-HR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098 98 13 887</a:t>
            </a:r>
          </a:p>
        </p:txBody>
      </p:sp>
    </p:spTree>
    <p:extLst>
      <p:ext uri="{BB962C8B-B14F-4D97-AF65-F5344CB8AC3E}">
        <p14:creationId xmlns:p14="http://schemas.microsoft.com/office/powerpoint/2010/main" val="1194347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70390"/>
                <a:ext cx="10515600" cy="58065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1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Primjer 1.</a:t>
                </a:r>
                <a:endParaRPr lang="en-US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sz="1600" b="1" dirty="0"/>
              </a:p>
              <a:p>
                <a:pPr marL="0" indent="0">
                  <a:buNone/>
                </a:pPr>
                <a:r>
                  <a:rPr lang="hr-HR" sz="1800" b="1" dirty="0"/>
                  <a:t>Graf kvadratne funkcije </a:t>
                </a:r>
              </a:p>
              <a:p>
                <a:pPr marL="0" indent="0">
                  <a:buNone/>
                </a:pPr>
                <a:endParaRPr lang="hr-HR" sz="2400" b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hr-HR" sz="18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𝑏𝑥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  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r-H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r-HR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hr-HR" sz="1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hr-H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(nadopuna do </a:t>
                </a:r>
                <a:r>
                  <a:rPr lang="hr-HR" sz="1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potpunog kvadrata binoma)</a:t>
                </a:r>
                <a:endParaRPr lang="hr-HR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r-H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r-H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hr-H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hr-H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- tjeme parabole</a:t>
                </a:r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r>
                  <a:rPr lang="hr-H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Nacrtajmo graf funkcije </a:t>
                </a:r>
                <a14:m>
                  <m:oMath xmlns:m="http://schemas.openxmlformats.org/officeDocument/2006/math"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r-H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hr-HR" sz="18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Trinom </a:t>
                </a:r>
                <a14:m>
                  <m:oMath xmlns:m="http://schemas.openxmlformats.org/officeDocument/2006/math"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r-H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dopunimo do kvadrata binoma: </a:t>
                </a:r>
                <a14:m>
                  <m:oMath xmlns:m="http://schemas.openxmlformats.org/officeDocument/2006/math"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r-H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hr-HR" sz="18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hr-H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Dakle, </a:t>
                </a:r>
                <a14:m>
                  <m:oMath xmlns:m="http://schemas.openxmlformats.org/officeDocument/2006/math"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r-H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   ⇒  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  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hr-H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r-H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hr-HR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hr-HR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1, 2</m:t>
                        </m:r>
                      </m:e>
                    </m:d>
                  </m:oMath>
                </a14:m>
                <a:endParaRPr lang="hr-HR" sz="1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hr-H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    ∩</m:t>
                    </m:r>
                  </m:oMath>
                </a14:m>
                <a:endParaRPr lang="en-US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hr-HR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r-HR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hr-HR" sz="1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hr-HR" sz="18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-   os simetrije parabole</a:t>
                </a:r>
                <a:endParaRPr lang="en-US" sz="18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70390"/>
                <a:ext cx="10515600" cy="5806573"/>
              </a:xfrm>
              <a:blipFill rotWithShape="0">
                <a:blip r:embed="rId2"/>
                <a:stretch>
                  <a:fillRect l="-522" t="-1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1824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C:\Users\Alan\Desktop\kvadratna jednadžba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66" b="192"/>
          <a:stretch/>
        </p:blipFill>
        <p:spPr bwMode="auto">
          <a:xfrm>
            <a:off x="3499027" y="973721"/>
            <a:ext cx="5193947" cy="49105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1425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51413"/>
                <a:ext cx="10515600" cy="57255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1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Ponovimo.</a:t>
                </a:r>
                <a:endParaRPr lang="en-US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r-H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Graf linearne funkcije </a:t>
                </a:r>
                <a14:m>
                  <m:oMath xmlns:m="http://schemas.openxmlformats.org/officeDocument/2006/math"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𝑎𝑥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hr-H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je pravac s jednadžbom </a:t>
                </a:r>
                <a14:m>
                  <m:oMath xmlns:m="http://schemas.openxmlformats.org/officeDocument/2006/math">
                    <m:r>
                      <a:rPr lang="hr-HR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18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hr-HR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hr-HR" sz="1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hr-HR" sz="1800" dirty="0"/>
                  <a:t>.</a:t>
                </a:r>
              </a:p>
              <a:p>
                <a:pPr marL="0" indent="0">
                  <a:buNone/>
                </a:pPr>
                <a:endParaRPr lang="hr-HR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r-HR" sz="1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Primjer.</a:t>
                </a:r>
                <a:r>
                  <a:rPr lang="hr-H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Nacrtaj pravac    </a:t>
                </a:r>
                <a14:m>
                  <m:oMath xmlns:m="http://schemas.openxmlformats.org/officeDocument/2006/math"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hr-H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		 </a:t>
                </a:r>
                <a:r>
                  <a:rPr lang="hr-HR" sz="1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Primjer.</a:t>
                </a:r>
                <a:r>
                  <a:rPr lang="hr-H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Nacrtaj pravac     </a:t>
                </a:r>
                <a14:m>
                  <m:oMath xmlns:m="http://schemas.openxmlformats.org/officeDocument/2006/math"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hr-H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hr-HR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51413"/>
                <a:ext cx="10515600" cy="5725550"/>
              </a:xfrm>
              <a:blipFill rotWithShape="0">
                <a:blip r:embed="rId2"/>
                <a:stretch>
                  <a:fillRect l="-522" t="-1065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573" y="2587908"/>
            <a:ext cx="3553046" cy="307111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907" y="2587908"/>
            <a:ext cx="3553200" cy="274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63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6218"/>
                <a:ext cx="10515600" cy="59107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Kako dobijemo nultočku  linearne funkcije  </a:t>
                </a:r>
                <a14:m>
                  <m:oMath xmlns:m="http://schemas.openxmlformats.org/officeDocument/2006/math">
                    <m:r>
                      <a:rPr lang="hr-HR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18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hr-HR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hr-HR" sz="1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hr-HR" sz="1800" dirty="0"/>
                  <a:t>?</a:t>
                </a:r>
              </a:p>
              <a:p>
                <a:pPr marL="0" indent="0">
                  <a:buNone/>
                </a:pPr>
                <a:endParaRPr lang="hr-HR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800" i="1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hr-HR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sz="1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hr-HR" sz="1800" i="1"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18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hr-HR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hr-HR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hr-H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Kako bi dobili </a:t>
                </a:r>
                <a:r>
                  <a:rPr lang="hr-HR" sz="1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nultočke</a:t>
                </a:r>
                <a:r>
                  <a:rPr lang="hr-H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kvadratne funkcije </a:t>
                </a:r>
                <a14:m>
                  <m:oMath xmlns:m="http://schemas.openxmlformats.org/officeDocument/2006/math"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𝑏𝑥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hr-H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?</a:t>
                </a:r>
              </a:p>
              <a:p>
                <a:pPr marL="0" indent="0">
                  <a:buNone/>
                </a:pPr>
                <a:endParaRPr lang="hr-HR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𝑏𝑥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hr-H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=0</a:t>
                </a:r>
              </a:p>
              <a:p>
                <a:pPr marL="0" indent="0" algn="ctr">
                  <a:buNone/>
                </a:pPr>
                <a:endParaRPr lang="en-US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r-H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Ovisno o </a:t>
                </a:r>
                <a:r>
                  <a:rPr lang="hr-HR" sz="1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diskriminanti</a:t>
                </a:r>
                <a:r>
                  <a:rPr lang="hr-H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kvadratne jednadžbe </a:t>
                </a:r>
                <a14:m>
                  <m:oMath xmlns:m="http://schemas.openxmlformats.org/officeDocument/2006/math"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𝑏𝑥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hr-H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funkcija </a:t>
                </a:r>
                <a14:m>
                  <m:oMath xmlns:m="http://schemas.openxmlformats.org/officeDocument/2006/math"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𝑏𝑥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hr-H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može imati:</a:t>
                </a:r>
              </a:p>
              <a:p>
                <a:pPr marL="0" indent="0">
                  <a:buNone/>
                </a:pPr>
                <a:endParaRPr lang="hr-HR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r>
                  <a:rPr lang="hr-H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dvije </a:t>
                </a:r>
                <a:r>
                  <a:rPr lang="hr-HR" sz="1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nultočke</a:t>
                </a:r>
                <a:r>
                  <a:rPr lang="hr-H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hr-HR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r>
                  <a:rPr lang="hr-H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jednu nultočku    </a:t>
                </a:r>
                <a14:m>
                  <m:oMath xmlns:m="http://schemas.openxmlformats.org/officeDocument/2006/math">
                    <m:r>
                      <a:rPr lang="hr-H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hr-H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hr-HR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r>
                  <a:rPr lang="hr-H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nema </a:t>
                </a:r>
                <a:r>
                  <a:rPr lang="hr-HR" sz="1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nultočaka</a:t>
                </a:r>
                <a:r>
                  <a:rPr lang="hr-H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hr-H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hr-H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n-US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6218"/>
                <a:ext cx="10515600" cy="5910745"/>
              </a:xfrm>
              <a:blipFill rotWithShape="0">
                <a:blip r:embed="rId2"/>
                <a:stretch>
                  <a:fillRect l="-522" t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684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>
              <a:xfrm>
                <a:off x="240632" y="365125"/>
                <a:ext cx="11678652" cy="1325563"/>
              </a:xfrm>
            </p:spPr>
            <p:txBody>
              <a:bodyPr>
                <a:noAutofit/>
              </a:bodyPr>
              <a:lstStyle/>
              <a:p>
                <a:br>
                  <a:rPr lang="hr-HR" sz="2400" b="1" u="sng" dirty="0">
                    <a:latin typeface="Cambria Math" panose="02040503050406030204" pitchFamily="18" charset="0"/>
                  </a:rPr>
                </a:br>
                <a:br>
                  <a:rPr lang="hr-HR" sz="2400" b="1" u="sng" dirty="0">
                    <a:latin typeface="Cambria Math" panose="02040503050406030204" pitchFamily="18" charset="0"/>
                  </a:rPr>
                </a:br>
                <a:r>
                  <a:rPr lang="hr-HR" sz="1800" b="1" u="sng" dirty="0">
                    <a:latin typeface="Cambria Math" panose="02040503050406030204" pitchFamily="18" charset="0"/>
                  </a:rPr>
                  <a:t>Primjer 2.</a:t>
                </a:r>
                <a:br>
                  <a:rPr lang="hr-HR" sz="1800" b="1" u="sng" dirty="0">
                    <a:latin typeface="Cambria Math" panose="02040503050406030204" pitchFamily="18" charset="0"/>
                  </a:rPr>
                </a:br>
                <a:br>
                  <a:rPr lang="hr-HR" sz="1800" dirty="0">
                    <a:latin typeface="Cambria Math" panose="02040503050406030204" pitchFamily="18" charset="0"/>
                  </a:rPr>
                </a:br>
                <a:r>
                  <a:rPr lang="hr-HR" sz="1800" dirty="0">
                    <a:latin typeface="Cambria Math" panose="02040503050406030204" pitchFamily="18" charset="0"/>
                  </a:rPr>
                  <a:t>Pravac </a:t>
                </a:r>
                <a14:m>
                  <m:oMath xmlns:m="http://schemas.openxmlformats.org/officeDocument/2006/math">
                    <m:r>
                      <a:rPr lang="hr-HR" sz="18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180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hr-HR" sz="1800" dirty="0">
                    <a:latin typeface="Cambria Math" panose="02040503050406030204" pitchFamily="18" charset="0"/>
                  </a:rPr>
                  <a:t> os je simetrije parabole </a:t>
                </a:r>
                <a14:m>
                  <m:oMath xmlns:m="http://schemas.openxmlformats.org/officeDocument/2006/math">
                    <m:r>
                      <a:rPr lang="hr-HR" sz="1800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sz="180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180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hr-H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8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1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800">
                        <a:latin typeface="Cambria Math" panose="02040503050406030204" pitchFamily="18" charset="0"/>
                      </a:rPr>
                      <m:t>+</m:t>
                    </m:r>
                    <m:r>
                      <a:rPr lang="hr-HR" sz="180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hr-HR" sz="1800">
                        <a:latin typeface="Cambria Math" panose="02040503050406030204" pitchFamily="18" charset="0"/>
                      </a:rPr>
                      <m:t>+</m:t>
                    </m:r>
                    <m:r>
                      <a:rPr lang="hr-HR" sz="180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hr-HR" sz="1800" dirty="0">
                    <a:latin typeface="Cambria Math" panose="02040503050406030204" pitchFamily="18" charset="0"/>
                  </a:rPr>
                  <a:t>,  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8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1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1800">
                        <a:latin typeface="Cambria Math" panose="02040503050406030204" pitchFamily="18" charset="0"/>
                      </a:rPr>
                      <m:t>=−6</m:t>
                    </m:r>
                  </m:oMath>
                </a14:m>
                <a:r>
                  <a:rPr lang="hr-HR" sz="1800" dirty="0">
                    <a:latin typeface="Cambria Math" panose="02040503050406030204" pitchFamily="18" charset="0"/>
                  </a:rPr>
                  <a:t> jedna je njezina </a:t>
                </a:r>
                <a:r>
                  <a:rPr lang="hr-HR" sz="1800" dirty="0" err="1">
                    <a:latin typeface="Cambria Math" panose="02040503050406030204" pitchFamily="18" charset="0"/>
                  </a:rPr>
                  <a:t>nultočka</a:t>
                </a:r>
                <a:r>
                  <a:rPr lang="hr-HR" sz="1800" dirty="0">
                    <a:latin typeface="Cambria Math" panose="02040503050406030204" pitchFamily="18" charset="0"/>
                  </a:rPr>
                  <a:t>. Ako je ordinata tjemena</a:t>
                </a:r>
                <a14:m>
                  <m:oMath xmlns:m="http://schemas.openxmlformats.org/officeDocument/2006/math">
                    <m:r>
                      <a:rPr lang="hr-HR" sz="1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hr-H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hr-HR" sz="18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r-HR" sz="18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hr-HR" sz="1800" dirty="0">
                    <a:latin typeface="Cambria Math" panose="02040503050406030204" pitchFamily="18" charset="0"/>
                  </a:rPr>
                  <a:t> , odredi jednadžbu parabole.</a:t>
                </a:r>
                <a:br>
                  <a:rPr lang="hr-HR" sz="1800" dirty="0">
                    <a:latin typeface="Cambria Math" panose="02040503050406030204" pitchFamily="18" charset="0"/>
                  </a:rPr>
                </a:br>
                <a:br>
                  <a:rPr lang="hr-HR" sz="2400" dirty="0"/>
                </a:br>
                <a:endParaRPr lang="en-US" sz="2400" dirty="0"/>
              </a:p>
            </p:txBody>
          </p:sp>
        </mc:Choice>
        <mc:Fallback xmlns=""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0632" y="365125"/>
                <a:ext cx="11678652" cy="1325563"/>
              </a:xfrm>
              <a:blipFill rotWithShape="0">
                <a:blip r:embed="rId2"/>
                <a:stretch>
                  <a:fillRect l="-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240632" y="1825625"/>
                <a:ext cx="11678652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hr-HR" sz="2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sz="2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sz="2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r-HR" sz="1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Rješenje:</a:t>
                </a:r>
              </a:p>
              <a:p>
                <a:pPr marL="0" indent="0">
                  <a:buNone/>
                </a:pPr>
                <a:endParaRPr lang="hr-HR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r-H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Parabola-graf kvadratne funkcije </a:t>
                </a:r>
                <a14:m>
                  <m:oMath xmlns:m="http://schemas.openxmlformats.org/officeDocument/2006/math"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𝑏𝑥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r-H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hr-HR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hr-H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hr-H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r-H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𝑏𝑥</m:t>
                      </m:r>
                      <m:r>
                        <a:rPr lang="hr-H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hr-HR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r-H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hr-HR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hr-H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hr-H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hr-H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r-H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hr-H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r-H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hr-HR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hr-H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hr-H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r-H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r-H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hr-H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r-H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r-H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r-HR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0632" y="1825625"/>
                <a:ext cx="11678652" cy="4351338"/>
              </a:xfrm>
              <a:blipFill rotWithShape="0">
                <a:blip r:embed="rId3"/>
                <a:stretch>
                  <a:fillRect l="-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Slika 3" descr="C:\Users\Alan\Downloads\Primjer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385" y="2291787"/>
            <a:ext cx="4208921" cy="3657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4516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type="body" idx="1"/>
          </p:nvPr>
        </p:nvSpPr>
        <p:spPr>
          <a:xfrm>
            <a:off x="848101" y="659757"/>
            <a:ext cx="3108757" cy="740780"/>
          </a:xfrm>
        </p:spPr>
        <p:txBody>
          <a:bodyPr/>
          <a:lstStyle/>
          <a:p>
            <a:pPr marL="0" indent="0" algn="ctr">
              <a:buNone/>
            </a:pPr>
            <a:r>
              <a:rPr lang="hr-HR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I. NAČIN</a:t>
            </a:r>
            <a:endParaRPr lang="hr-HR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48102" y="1873307"/>
                <a:ext cx="3108757" cy="430757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12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hr-HR" sz="12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=−3 −</m:t>
                    </m:r>
                  </m:oMath>
                </a14:m>
                <a:r>
                  <a:rPr lang="hr-HR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os simetrije parabole </a:t>
                </a:r>
                <a14:m>
                  <m:oMath xmlns:m="http://schemas.openxmlformats.org/officeDocument/2006/math">
                    <m:r>
                      <a:rPr lang="hr-HR" sz="12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 </m:t>
                    </m:r>
                    <m:sSub>
                      <m:sSubPr>
                        <m:ctrlPr>
                          <a:rPr lang="hr-H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r-HR" sz="12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hr-HR" sz="12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r-HR" sz="12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=−3</m:t>
                    </m:r>
                  </m:oMath>
                </a14:m>
                <a:endParaRPr lang="hr-HR" sz="1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2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hr-HR" sz="1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2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hr-HR" sz="12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2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−3, 3</m:t>
                          </m:r>
                        </m:e>
                      </m:d>
                      <m:r>
                        <a:rPr lang="hr-HR" sz="12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hr-HR" sz="1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sz="1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r-HR" sz="12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hr-HR" sz="12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=−6 </m:t>
                    </m:r>
                  </m:oMath>
                </a14:m>
                <a:r>
                  <a:rPr lang="hr-HR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je nultočka kvadratne funkcije </a:t>
                </a:r>
                <a14:m>
                  <m:oMath xmlns:m="http://schemas.openxmlformats.org/officeDocument/2006/math">
                    <m:r>
                      <a:rPr lang="hr-HR" sz="12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r-HR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parabola prolazi točkom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r-HR" sz="12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hr-HR" sz="12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12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(−6, 0)</m:t>
                    </m:r>
                  </m:oMath>
                </a14:m>
                <a:r>
                  <a:rPr lang="hr-HR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hr-HR" sz="1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hr-H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r-H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hr-HR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hr-HR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hr-HR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0=</m:t>
                      </m:r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−6+3</m:t>
                              </m:r>
                            </m:e>
                          </m:d>
                        </m:e>
                        <m:sup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  ⇒  </m:t>
                      </m:r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r-HR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   ⇒   </m:t>
                      </m:r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hr-HR" sz="1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r-HR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hr-H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r-HR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sz="1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48102" y="1873307"/>
                <a:ext cx="3108757" cy="4307574"/>
              </a:xfrm>
              <a:blipFill rotWithShape="0">
                <a:blip r:embed="rId2"/>
                <a:stretch>
                  <a:fillRect t="-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zervirano mjesto sadržaja 2"/>
          <p:cNvSpPr>
            <a:spLocks noGrp="1"/>
          </p:cNvSpPr>
          <p:nvPr>
            <p:ph type="body" idx="1"/>
          </p:nvPr>
        </p:nvSpPr>
        <p:spPr>
          <a:xfrm>
            <a:off x="8230002" y="486137"/>
            <a:ext cx="3108757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III. NAČIN</a:t>
            </a:r>
            <a:endParaRPr lang="hr-HR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246631" y="1400537"/>
                <a:ext cx="3108757" cy="508128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12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hr-HR" sz="12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=−3   </m:t>
                    </m:r>
                  </m:oMath>
                </a14:m>
                <a:r>
                  <a:rPr lang="hr-HR" sz="12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 </a:t>
                </a:r>
                <a:r>
                  <a:rPr lang="hr-HR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os simetrije parabole </a:t>
                </a:r>
                <a14:m>
                  <m:oMath xmlns:m="http://schemas.openxmlformats.org/officeDocument/2006/math">
                    <m:r>
                      <a:rPr lang="hr-HR" sz="12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 </m:t>
                    </m:r>
                    <m:sSub>
                      <m:sSubPr>
                        <m:ctrlPr>
                          <a:rPr lang="hr-H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hr-HR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3    </m:t>
                    </m:r>
                  </m:oMath>
                </a14:m>
                <a:endParaRPr lang="hr-HR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  </m:t>
                      </m:r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−3, 3</m:t>
                          </m:r>
                        </m:e>
                      </m:d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hr-HR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f>
                            <m:fPr>
                              <m:ctrlP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𝑎𝑐</m:t>
                              </m:r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hr-H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hr-H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hr-HR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r-HR" sz="12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hr-HR" sz="12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r-HR" sz="12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 </a:t>
                </a:r>
                <a:r>
                  <a:rPr lang="hr-HR" sz="1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nul</a:t>
                </a:r>
                <a:r>
                  <a:rPr lang="hr-HR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-točka kvadratne funkcije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hr-H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(−6, 0)</m:t>
                    </m:r>
                  </m:oMath>
                </a14:m>
                <a:endParaRPr lang="hr-HR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sz="1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r-H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hr-H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hr-H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=−3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hr-H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hr-H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𝑎𝑐</m:t>
                                  </m:r>
                                  <m:r>
                                    <a:rPr lang="hr-H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hr-HR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r-HR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hr-HR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r-H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hr-H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=3</m:t>
                              </m:r>
                            </m:e>
                            <m:e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36</m:t>
                              </m:r>
                              <m:sSup>
                                <m:sSupPr>
                                  <m:ctrlPr>
                                    <a:rPr lang="hr-H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hr-H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hr-HR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r-HR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Bolje:</a:t>
                </a:r>
              </a:p>
              <a:p>
                <a:pPr marL="0" indent="0">
                  <a:buNone/>
                </a:pPr>
                <a:r>
                  <a:rPr lang="hr-HR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r-H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r-H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hr-H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hr-H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r-H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hr-H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⇒   </m:t>
                    </m:r>
                    <m:sSub>
                      <m:sSubPr>
                        <m:ctrlPr>
                          <a:rPr lang="hr-H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 ⇒  </m:t>
                    </m:r>
                    <m:sSub>
                      <m:sSubPr>
                        <m:ctrlPr>
                          <a:rPr lang="hr-H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hr-H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(0, 0)</m:t>
                    </m:r>
                  </m:oMath>
                </a14:m>
                <a:endParaRPr lang="hr-HR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r-H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hr-H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hr-H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=−3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hr-H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hr-H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𝑎𝑐</m:t>
                                  </m:r>
                                  <m:r>
                                    <a:rPr lang="hr-H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hr-HR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r-HR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hr-HR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r-H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hr-H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=3</m:t>
                              </m:r>
                            </m:e>
                            <m:e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hr-HR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246631" y="1400537"/>
                <a:ext cx="3108757" cy="5081286"/>
              </a:xfrm>
              <a:blipFill rotWithShape="0">
                <a:blip r:embed="rId3"/>
                <a:stretch>
                  <a:fillRect l="-196" t="-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zervirano mjesto sadržaja 2"/>
          <p:cNvSpPr>
            <a:spLocks noGrp="1"/>
          </p:cNvSpPr>
          <p:nvPr>
            <p:ph type="body" idx="1"/>
          </p:nvPr>
        </p:nvSpPr>
        <p:spPr>
          <a:xfrm>
            <a:off x="4555978" y="578734"/>
            <a:ext cx="3108757" cy="821803"/>
          </a:xfrm>
        </p:spPr>
        <p:txBody>
          <a:bodyPr/>
          <a:lstStyle/>
          <a:p>
            <a:pPr marL="0" indent="0" algn="ctr">
              <a:buNone/>
            </a:pPr>
            <a:r>
              <a:rPr lang="hr-HR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II. NAČIN</a:t>
            </a:r>
            <a:endParaRPr lang="hr-HR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55978" y="1873307"/>
                <a:ext cx="3117071" cy="36845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12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hr-HR" sz="12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=−3   </m:t>
                    </m:r>
                  </m:oMath>
                </a14:m>
                <a:r>
                  <a:rPr lang="hr-HR" sz="12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  </a:t>
                </a:r>
                <a:r>
                  <a:rPr lang="hr-HR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os simetrije parabole </a:t>
                </a:r>
                <a14:m>
                  <m:oMath xmlns:m="http://schemas.openxmlformats.org/officeDocument/2006/math">
                    <m:r>
                      <a:rPr lang="hr-HR" sz="12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 </m:t>
                    </m:r>
                    <m:sSub>
                      <m:sSubPr>
                        <m:ctrlPr>
                          <a:rPr lang="hr-H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hr-HR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hr-HR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  </m:t>
                      </m:r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−3, 3</m:t>
                          </m:r>
                        </m:e>
                      </m:d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hr-HR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=−6</m:t>
                    </m:r>
                  </m:oMath>
                </a14:m>
                <a:r>
                  <a:rPr lang="hr-HR" sz="12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 </a:t>
                </a:r>
                <a:r>
                  <a:rPr lang="hr-HR" sz="1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nultočka</a:t>
                </a:r>
                <a:r>
                  <a:rPr lang="hr-HR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kvadratne funkcije</a:t>
                </a:r>
              </a:p>
              <a:p>
                <a:pPr marL="0" indent="0">
                  <a:buNone/>
                </a:pPr>
                <a:endParaRPr lang="hr-HR" sz="1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⇒   </m:t>
                      </m:r>
                      <m:sSub>
                        <m:sSubPr>
                          <m:ctrlP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r-HR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⇒   </m:t>
                      </m:r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𝑎𝑥</m:t>
                      </m:r>
                      <m:d>
                        <m:dPr>
                          <m:ctrlP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+6</m:t>
                          </m:r>
                        </m:e>
                      </m:d>
                    </m:oMath>
                  </m:oMathPara>
                </a14:m>
                <a:endParaRPr lang="hr-HR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3=</m:t>
                      </m:r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∙3  ⇒     </m:t>
                      </m:r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r-HR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+6</m:t>
                          </m:r>
                        </m:e>
                      </m:d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⇒      </m:t>
                      </m:r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r-HR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55978" y="1873307"/>
                <a:ext cx="3117071" cy="3684588"/>
              </a:xfrm>
              <a:blipFill rotWithShape="0">
                <a:blip r:embed="rId4"/>
                <a:stretch>
                  <a:fillRect t="-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Ravni poveznik 3"/>
          <p:cNvCxnSpPr/>
          <p:nvPr/>
        </p:nvCxnSpPr>
        <p:spPr>
          <a:xfrm>
            <a:off x="4143737" y="1134319"/>
            <a:ext cx="34724" cy="53475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avni poveznik 11"/>
          <p:cNvCxnSpPr/>
          <p:nvPr/>
        </p:nvCxnSpPr>
        <p:spPr>
          <a:xfrm>
            <a:off x="7891125" y="1134319"/>
            <a:ext cx="34724" cy="53475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76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Naslov 1"/>
              <p:cNvSpPr>
                <a:spLocks noGrp="1"/>
              </p:cNvSpPr>
              <p:nvPr>
                <p:ph type="title"/>
              </p:nvPr>
            </p:nvSpPr>
            <p:spPr>
              <a:xfrm>
                <a:off x="240632" y="163882"/>
                <a:ext cx="11678652" cy="738944"/>
              </a:xfrm>
            </p:spPr>
            <p:txBody>
              <a:bodyPr>
                <a:noAutofit/>
              </a:bodyPr>
              <a:lstStyle/>
              <a:p>
                <a:br>
                  <a:rPr lang="hr-HR" sz="1600" b="1" u="sng" dirty="0">
                    <a:latin typeface="Cambria Math" panose="02040503050406030204" pitchFamily="18" charset="0"/>
                  </a:rPr>
                </a:br>
                <a:br>
                  <a:rPr lang="hr-HR" sz="1600" b="1" u="sng" dirty="0">
                    <a:latin typeface="Cambria Math" panose="02040503050406030204" pitchFamily="18" charset="0"/>
                  </a:rPr>
                </a:br>
                <a:r>
                  <a:rPr lang="hr-HR" sz="1600" b="1" u="sng" dirty="0">
                    <a:latin typeface="Cambria Math" panose="02040503050406030204" pitchFamily="18" charset="0"/>
                  </a:rPr>
                  <a:t>Primjer 3.</a:t>
                </a:r>
                <a:br>
                  <a:rPr lang="hr-HR" sz="1600" b="1" u="sng" dirty="0">
                    <a:latin typeface="Cambria Math" panose="02040503050406030204" pitchFamily="18" charset="0"/>
                  </a:rPr>
                </a:br>
                <a:br>
                  <a:rPr lang="hr-HR" sz="1600" b="1" dirty="0">
                    <a:latin typeface="Cambria Math" panose="02040503050406030204" pitchFamily="18" charset="0"/>
                  </a:rPr>
                </a:br>
                <a:r>
                  <a:rPr lang="hr-H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Riješimo </a:t>
                </a:r>
                <a:r>
                  <a:rPr lang="hr-HR" sz="16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nejednadžbu</a:t>
                </a:r>
                <a:r>
                  <a:rPr lang="hr-H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hr-H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       </m:t>
                    </m:r>
                    <m:d>
                      <m:dPr>
                        <m:ctrlPr>
                          <a:rPr lang="hr-H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r-HR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hr-H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r-HR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hr-HR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br>
                  <a:rPr lang="hr-H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br>
                  <a:rPr lang="hr-H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0632" y="163882"/>
                <a:ext cx="11678652" cy="738944"/>
              </a:xfrm>
              <a:blipFill rotWithShape="0">
                <a:blip r:embed="rId2"/>
                <a:stretch>
                  <a:fillRect l="-261" t="-7438" b="-10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zervirano mjesto sadržaja 2"/>
          <p:cNvSpPr txBox="1">
            <a:spLocks/>
          </p:cNvSpPr>
          <p:nvPr/>
        </p:nvSpPr>
        <p:spPr>
          <a:xfrm>
            <a:off x="814374" y="1316616"/>
            <a:ext cx="3108757" cy="429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I. NAČIN</a:t>
            </a:r>
            <a:endParaRPr lang="hr-HR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470260" y="1681591"/>
                <a:ext cx="3176961" cy="4371968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Valja odrediti sve realne brojeve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11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za koje je umnožak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pozitivan broj. </a:t>
                </a:r>
              </a:p>
              <a:p>
                <a:pPr marL="0" indent="0" algn="just">
                  <a:buNone/>
                </a:pPr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Umnožak dvaju brojeva je pozitivan onda i samo onda ako su ti brojevi istog predznaka, dakle ako je: </a:t>
                </a:r>
              </a:p>
              <a:p>
                <a:pPr marL="0" indent="0">
                  <a:buNone/>
                </a:pPr>
                <a:endParaRPr lang="hr-HR" sz="9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r-HR" sz="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hr-HR" sz="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       </m:t>
                      </m:r>
                      <m:d>
                        <m:dPr>
                          <m:begChr m:val="{"/>
                          <m:endChr m:val=""/>
                          <m:ctrlPr>
                            <a:rPr lang="hr-HR" sz="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hr-HR" sz="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hr-HR" sz="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sz="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+2&gt;0</m:t>
                              </m:r>
                            </m:e>
                            <m:e>
                              <m:r>
                                <a:rPr lang="hr-HR" sz="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sz="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−1&gt;0</m:t>
                              </m:r>
                            </m:e>
                          </m:eqArr>
                          <m:r>
                            <a:rPr lang="hr-HR" sz="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 </m:t>
                          </m:r>
                          <m:r>
                            <a:rPr lang="hr-HR" sz="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𝑖𝑙𝑖</m:t>
                          </m:r>
                          <m:r>
                            <a:rPr lang="hr-HR" sz="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</m:t>
                          </m:r>
                          <m:r>
                            <a:rPr lang="hr-HR" sz="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hr-HR" sz="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         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hr-HR" sz="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hr-HR" sz="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hr-HR" sz="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hr-HR" sz="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+2&lt;0</m:t>
                                  </m:r>
                                </m:e>
                                <m:e>
                                  <m:r>
                                    <a:rPr lang="hr-HR" sz="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hr-HR" sz="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−1&lt;0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hr-HR" sz="9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sz="11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Rješenje sustava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11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hr-HR" sz="11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je interval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1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 +∞</m:t>
                        </m:r>
                      </m:e>
                    </m:d>
                  </m:oMath>
                </a14:m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, a rješenje sustava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11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hr-HR" sz="11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je interval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1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−∞, −2</m:t>
                        </m:r>
                      </m:e>
                    </m:d>
                  </m:oMath>
                </a14:m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hr-HR" sz="11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Rješenje </a:t>
                </a:r>
                <a:r>
                  <a:rPr lang="hr-HR" sz="11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nejednadžbe</a:t>
                </a:r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hr-HR" sz="11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r-HR" sz="11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hr-HR" sz="11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d>
                      <m:dPr>
                        <m:begChr m:val="〈"/>
                        <m:endChr m:val="〉"/>
                        <m:ctrlP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1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−∞, −2</m:t>
                        </m:r>
                      </m:e>
                    </m:d>
                    <m:r>
                      <a:rPr lang="hr-HR" sz="11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∪</m:t>
                    </m:r>
                    <m:d>
                      <m:dPr>
                        <m:begChr m:val="〈"/>
                        <m:endChr m:val="〉"/>
                        <m:ctrlP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1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 +∞</m:t>
                        </m:r>
                      </m:e>
                    </m:d>
                  </m:oMath>
                </a14:m>
                <a:r>
                  <a:rPr lang="hr-HR" sz="11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70260" y="1681591"/>
                <a:ext cx="3176961" cy="4371968"/>
              </a:xfrm>
              <a:prstGeom prst="rect">
                <a:avLst/>
              </a:prstGeom>
              <a:blipFill rotWithShape="0">
                <a:blip r:embed="rId3"/>
                <a:stretch>
                  <a:fillRect l="-1344" t="-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zervirano mjesto sadržaja 2"/>
          <p:cNvSpPr txBox="1">
            <a:spLocks/>
          </p:cNvSpPr>
          <p:nvPr/>
        </p:nvSpPr>
        <p:spPr>
          <a:xfrm>
            <a:off x="8196275" y="1316616"/>
            <a:ext cx="3108757" cy="429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III. NAČIN</a:t>
            </a:r>
            <a:endParaRPr lang="hr-HR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4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7581021" y="1629723"/>
                <a:ext cx="4338263" cy="5112327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Zadatak možemo preoblikovati ovako:</a:t>
                </a:r>
              </a:p>
              <a:p>
                <a:pPr marL="0" indent="0">
                  <a:buNone/>
                </a:pPr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Promotrimo kvadratnu funkciju  </a:t>
                </a:r>
                <a14:m>
                  <m:oMath xmlns:m="http://schemas.openxmlformats.org/officeDocument/2006/math"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hr-HR" sz="11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Za koje realne brojeve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11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vrijedi </a:t>
                </a:r>
                <a14:m>
                  <m:oMath xmlns:m="http://schemas.openxmlformats.org/officeDocument/2006/math"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)&gt;0</m:t>
                    </m:r>
                  </m:oMath>
                </a14:m>
                <a:r>
                  <a:rPr lang="hr-HR" sz="11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Nacrtajmo graf funkcije </a:t>
                </a:r>
                <a14:m>
                  <m:oMath xmlns:m="http://schemas.openxmlformats.org/officeDocument/2006/math"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endParaRPr lang="hr-HR" sz="11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r-HR" sz="11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Nul</a:t>
                </a:r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-točke su joj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=−2 , </m:t>
                    </m:r>
                    <m:sSub>
                      <m:sSubPr>
                        <m:ctrlP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Odredimo apscise onih točaka koje se nalaze u gornjoj </a:t>
                </a:r>
                <a:r>
                  <a:rPr lang="hr-HR" sz="11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poluravnini</a:t>
                </a:r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hr-HR" sz="11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Radi se o brojevima iz </a:t>
                </a:r>
                <a14:m>
                  <m:oMath xmlns:m="http://schemas.openxmlformats.org/officeDocument/2006/math">
                    <m:r>
                      <a:rPr lang="hr-HR" sz="11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〈"/>
                        <m:endChr m:val="〉"/>
                        <m:ctrlP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−∞, −2</m:t>
                        </m:r>
                      </m:e>
                    </m:d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∪</m:t>
                    </m:r>
                    <m:d>
                      <m:dPr>
                        <m:begChr m:val="〈"/>
                        <m:endChr m:val="〉"/>
                        <m:ctrlP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 +∞</m:t>
                        </m:r>
                      </m:e>
                    </m:d>
                  </m:oMath>
                </a14:m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Taj skup je skup rješenja kvadratne </a:t>
                </a:r>
                <a:r>
                  <a:rPr lang="hr-HR" sz="11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nejednadžbe</a:t>
                </a:r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7581021" y="1629723"/>
                <a:ext cx="4338263" cy="5112327"/>
              </a:xfrm>
              <a:prstGeom prst="rect">
                <a:avLst/>
              </a:prstGeom>
              <a:blipFill rotWithShape="0">
                <a:blip r:embed="rId4"/>
                <a:stretch>
                  <a:fillRect t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zervirano mjesto sadržaja 2"/>
          <p:cNvSpPr txBox="1">
            <a:spLocks/>
          </p:cNvSpPr>
          <p:nvPr/>
        </p:nvSpPr>
        <p:spPr>
          <a:xfrm>
            <a:off x="4514468" y="1316616"/>
            <a:ext cx="3108757" cy="3036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II. NAČIN</a:t>
            </a:r>
            <a:endParaRPr lang="hr-HR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4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4247554" y="1660546"/>
                <a:ext cx="3215005" cy="4474036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Promotrimo linearne funkcije:</a:t>
                </a:r>
                <a:b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hr-HR" sz="11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hr-HR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hr-HR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hr-HR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+2  </m:t>
                      </m:r>
                      <m:r>
                        <a:rPr lang="hr-HR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hr-HR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hr-HR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hr-HR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hr-HR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−1.</m:t>
                      </m:r>
                    </m:oMath>
                  </m:oMathPara>
                </a14:m>
                <a:endParaRPr lang="hr-HR" sz="11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Za koje će sve realne brojeve x umnožak </a:t>
                </a:r>
                <a14:m>
                  <m:oMath xmlns:m="http://schemas.openxmlformats.org/officeDocument/2006/math"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r-HR" sz="11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 </a:t>
                </a:r>
                <a14:m>
                  <m:oMath xmlns:m="http://schemas.openxmlformats.org/officeDocument/2006/math"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biti pozitivan broj?</a:t>
                </a:r>
              </a:p>
              <a:p>
                <a:pPr marL="0" indent="0">
                  <a:buNone/>
                </a:pPr>
                <a:endParaRPr lang="hr-HR" sz="11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Nacrtajmo grafove funkcija </a:t>
                </a:r>
                <a14:m>
                  <m:oMath xmlns:m="http://schemas.openxmlformats.org/officeDocument/2006/math"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r-HR" sz="11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 </a:t>
                </a:r>
                <a14:m>
                  <m:oMath xmlns:m="http://schemas.openxmlformats.org/officeDocument/2006/math"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r-H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r-HR" sz="11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r-H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te istražimo postavljeni problem.</a:t>
                </a:r>
              </a:p>
              <a:p>
                <a:pPr marL="0" indent="0">
                  <a:buNone/>
                </a:pPr>
                <a:endParaRPr lang="hr-HR" sz="11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1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r-HR" sz="11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hr-HR" sz="11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  <m:d>
                        <m:dPr>
                          <m:begChr m:val="〈"/>
                          <m:endChr m:val="〉"/>
                          <m:ctrlPr>
                            <a:rPr lang="hr-HR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1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−∞, −2</m:t>
                          </m:r>
                        </m:e>
                      </m:d>
                      <m:r>
                        <a:rPr lang="hr-HR" sz="11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∪</m:t>
                      </m:r>
                      <m:d>
                        <m:dPr>
                          <m:begChr m:val="〈"/>
                          <m:endChr m:val="〉"/>
                          <m:ctrlPr>
                            <a:rPr lang="hr-HR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1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 +∞</m:t>
                          </m:r>
                        </m:e>
                      </m:d>
                    </m:oMath>
                  </m:oMathPara>
                </a14:m>
                <a:endParaRPr lang="hr-HR" sz="11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247554" y="1660546"/>
                <a:ext cx="3215005" cy="4474036"/>
              </a:xfrm>
              <a:prstGeom prst="rect">
                <a:avLst/>
              </a:prstGeom>
              <a:blipFill rotWithShape="0">
                <a:blip r:embed="rId5"/>
                <a:stretch>
                  <a:fillRect t="-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Slika 5"/>
          <p:cNvPicPr/>
          <p:nvPr/>
        </p:nvPicPr>
        <p:blipFill rotWithShape="1">
          <a:blip r:embed="rId6"/>
          <a:srcRect l="27939" t="52844" r="12482" b="32414"/>
          <a:stretch/>
        </p:blipFill>
        <p:spPr bwMode="auto">
          <a:xfrm>
            <a:off x="470260" y="4936410"/>
            <a:ext cx="3176209" cy="5442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Slika 8" descr="C:\Users\Alan\Downloads\Primjer2.1 (1)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3" t="6776" r="6963" b="31259"/>
          <a:stretch/>
        </p:blipFill>
        <p:spPr bwMode="auto">
          <a:xfrm>
            <a:off x="4432494" y="4233815"/>
            <a:ext cx="2629903" cy="15556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Slika 9" descr="C:\Users\Alan\Downloads\Primjer2.3.PN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5" t="14054" r="26113" b="17495"/>
          <a:stretch/>
        </p:blipFill>
        <p:spPr bwMode="auto">
          <a:xfrm>
            <a:off x="8760937" y="4475000"/>
            <a:ext cx="1978429" cy="14670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Ravni poveznik 11"/>
          <p:cNvCxnSpPr/>
          <p:nvPr/>
        </p:nvCxnSpPr>
        <p:spPr>
          <a:xfrm>
            <a:off x="4045671" y="1365779"/>
            <a:ext cx="34724" cy="53475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Ravni poveznik 21"/>
          <p:cNvCxnSpPr/>
          <p:nvPr/>
        </p:nvCxnSpPr>
        <p:spPr>
          <a:xfrm>
            <a:off x="7504428" y="1394546"/>
            <a:ext cx="34724" cy="53475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36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Naslov 1"/>
              <p:cNvSpPr>
                <a:spLocks noGrp="1"/>
              </p:cNvSpPr>
              <p:nvPr>
                <p:ph type="title"/>
              </p:nvPr>
            </p:nvSpPr>
            <p:spPr>
              <a:xfrm>
                <a:off x="839788" y="365125"/>
                <a:ext cx="10515600" cy="1093285"/>
              </a:xfrm>
            </p:spPr>
            <p:txBody>
              <a:bodyPr>
                <a:noAutofit/>
              </a:bodyPr>
              <a:lstStyle/>
              <a:p>
                <a:r>
                  <a:rPr lang="hr-HR" sz="1600" b="1" u="sng" dirty="0">
                    <a:latin typeface="Cambria Math" panose="02040503050406030204" pitchFamily="18" charset="0"/>
                  </a:rPr>
                  <a:t>Primjer 4.</a:t>
                </a:r>
                <a:br>
                  <a:rPr lang="hr-HR" sz="1600" b="1" u="sng" dirty="0">
                    <a:latin typeface="Cambria Math" panose="02040503050406030204" pitchFamily="18" charset="0"/>
                  </a:rPr>
                </a:br>
                <a:br>
                  <a:rPr lang="hr-HR" sz="1600" b="1" dirty="0">
                    <a:latin typeface="Cambria Math" panose="02040503050406030204" pitchFamily="18" charset="0"/>
                  </a:rPr>
                </a:br>
                <a:r>
                  <a:rPr lang="hr-H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Riješimo jednadžbu:</a:t>
                </a:r>
                <a14:m>
                  <m:oMath xmlns:m="http://schemas.openxmlformats.org/officeDocument/2006/math">
                    <m:r>
                      <a:rPr lang="hr-H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              </m:t>
                    </m:r>
                    <m:d>
                      <m:dPr>
                        <m:begChr m:val="|"/>
                        <m:endChr m:val="|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r-H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hr-H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r-H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r-H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br>
                  <a:rPr lang="hr-H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9788" y="365125"/>
                <a:ext cx="10515600" cy="1093285"/>
              </a:xfrm>
              <a:blipFill rotWithShape="0">
                <a:blip r:embed="rId2"/>
                <a:stretch>
                  <a:fillRect l="-348" t="-2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99595" y="1458411"/>
            <a:ext cx="3912244" cy="717630"/>
          </a:xfrm>
        </p:spPr>
        <p:txBody>
          <a:bodyPr>
            <a:noAutofit/>
          </a:bodyPr>
          <a:lstStyle/>
          <a:p>
            <a:pPr algn="ctr"/>
            <a:endParaRPr lang="hr-HR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hr-HR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hr-HR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I. NAČIN</a:t>
            </a:r>
          </a:p>
          <a:p>
            <a:pPr algn="ctr"/>
            <a:endParaRPr lang="en-US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88338" y="1898248"/>
                <a:ext cx="5157787" cy="46704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Kako je s lijeve strane jednadžbe </a:t>
                </a:r>
                <a:r>
                  <a:rPr lang="hr-HR" sz="1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nenegativan</a:t>
                </a:r>
                <a:r>
                  <a:rPr lang="hr-HR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broj, onda i broj s desne strane mora biti </a:t>
                </a:r>
                <a:r>
                  <a:rPr lang="hr-HR" sz="1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nenegativan</a:t>
                </a:r>
                <a:r>
                  <a:rPr lang="hr-HR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Dakle, ako jednadžba ima rješenja, ona moraju zadovoljavati uvjet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r-H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r-H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+1≥0</m:t>
                    </m:r>
                    <m:r>
                      <a:rPr lang="hr-HR" sz="1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hr-HR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odnosno </a:t>
                </a:r>
                <a14:m>
                  <m:oMath xmlns:m="http://schemas.openxmlformats.org/officeDocument/2006/math">
                    <m:r>
                      <a:rPr lang="hr-H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r-H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≥−2</m:t>
                    </m:r>
                  </m:oMath>
                </a14:m>
                <a:r>
                  <a:rPr lang="hr-HR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hr-HR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−1,           </m:t>
                              </m:r>
                              <m: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≥1</m:t>
                              </m:r>
                            </m:e>
                            <m:e>
                              <m: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+1,            </m:t>
                              </m:r>
                              <m: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</m:t>
                              </m:r>
                            </m:e>
                          </m:eqArr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,    </m:t>
                          </m:r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≥−2</m:t>
                          </m:r>
                        </m:e>
                      </m:d>
                    </m:oMath>
                  </m:oMathPara>
                </a14:m>
                <a:endParaRPr lang="hr-HR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r-HR" sz="1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Prva mogućnost:</a:t>
                </a:r>
                <a:br>
                  <a:rPr lang="hr-HR" sz="1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hr-HR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−2≤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hr-HR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+1=</m:t>
                      </m:r>
                      <m:f>
                        <m:fPr>
                          <m:ctrlP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 ⇒   </m:t>
                      </m:r>
                      <m:sSub>
                        <m:sSubPr>
                          <m:ctrlP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r-HR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hr-HR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hr-HR" sz="1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r-HR" sz="1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Druga mogućnost:</a:t>
                </a:r>
                <a:br>
                  <a:rPr lang="hr-HR" sz="1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hr-HR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  </m:t>
                      </m:r>
                    </m:oMath>
                  </m:oMathPara>
                </a14:m>
                <a:endParaRPr lang="hr-HR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−1=</m:t>
                      </m:r>
                      <m:f>
                        <m:fPr>
                          <m:ctrlP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 ⇒</m:t>
                      </m:r>
                      <m:sSub>
                        <m:sSubPr>
                          <m:ctrlPr>
                            <a:rPr lang="hr-HR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hr-HR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hr-HR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hr-HR" sz="1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hr-HR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88338" y="1898248"/>
                <a:ext cx="5157787" cy="4670488"/>
              </a:xfrm>
              <a:blipFill rotWithShape="0">
                <a:blip r:embed="rId3"/>
                <a:stretch>
                  <a:fillRect l="-355" t="-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1458410"/>
            <a:ext cx="5183188" cy="717631"/>
          </a:xfrm>
        </p:spPr>
        <p:txBody>
          <a:bodyPr>
            <a:normAutofit fontScale="55000" lnSpcReduction="20000"/>
          </a:bodyPr>
          <a:lstStyle/>
          <a:p>
            <a:pPr algn="ctr"/>
            <a:endParaRPr lang="hr-HR" sz="17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hr-HR" sz="17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hr-H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II. NAČIN</a:t>
            </a:r>
          </a:p>
          <a:p>
            <a:endParaRPr lang="hr-H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172200" y="1898248"/>
                <a:ext cx="5183188" cy="51044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Nacrtajmo graf funkcija </a:t>
                </a:r>
                <a14:m>
                  <m:oMath xmlns:m="http://schemas.openxmlformats.org/officeDocument/2006/math">
                    <m:r>
                      <a:rPr lang="hr-HR" sz="1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r-H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hr-HR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 </a:t>
                </a:r>
                <a14:m>
                  <m:oMath xmlns:m="http://schemas.openxmlformats.org/officeDocument/2006/math">
                    <m:r>
                      <a:rPr lang="hr-H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r-H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r-H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  <m:r>
                      <a:rPr lang="hr-HR" sz="1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hr-HR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r-HR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Želim odrediti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1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hr-HR" sz="1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hr-HR" sz="1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hr-HR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za koje će vrijednosti jedne i druge funkcije jednake.</a:t>
                </a:r>
              </a:p>
              <a:p>
                <a:pPr marL="0" indent="0">
                  <a:buNone/>
                </a:pPr>
                <a:endParaRPr lang="hr-HR" sz="11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sz="11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sz="11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sz="11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sz="11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sz="11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sz="11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sz="11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hr-HR" sz="11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r-H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hr-H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hr-H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</m:oMath>
                </a14:m>
                <a:endParaRPr lang="hr-HR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Izračunaj</a:t>
                </a:r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površinu</a:t>
                </a:r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lika</a:t>
                </a:r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omeđenog</a:t>
                </a:r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grafovima</a:t>
                </a:r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funkcije</a:t>
                </a:r>
                <a:r>
                  <a:rPr lang="hr-HR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</a:t>
                </a:r>
              </a:p>
              <a:p>
                <a:pPr marL="0" indent="0">
                  <a:buNone/>
                </a:pPr>
                <a:r>
                  <a:rPr lang="hr-HR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hr-H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hr-HR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 </a:t>
                </a:r>
                <a14:m>
                  <m:oMath xmlns:m="http://schemas.openxmlformats.org/officeDocument/2006/math">
                    <m:r>
                      <a:rPr lang="hr-H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r-H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r-H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+1.</m:t>
                    </m:r>
                  </m:oMath>
                </a14:m>
                <a:endParaRPr lang="hr-HR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∙3</m:t>
                          </m:r>
                          <m:rad>
                            <m:radPr>
                              <m:degHide m:val="on"/>
                              <m:ctrlP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r>
                        <a:rPr lang="en-US" sz="1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kv</m:t>
                      </m:r>
                      <m:r>
                        <a:rPr lang="en-US" sz="1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1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jed</m:t>
                      </m:r>
                      <m:r>
                        <a:rPr lang="en-US" sz="1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hr-HR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172200" y="1898248"/>
                <a:ext cx="5183188" cy="5104436"/>
              </a:xfrm>
              <a:blipFill rotWithShape="0">
                <a:blip r:embed="rId4"/>
                <a:stretch>
                  <a:fillRect l="-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Slika 7" descr="C:\Users\Alan\Downloads\Primjer3 (1)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4" t="7594" r="4691" b="18457"/>
          <a:stretch/>
        </p:blipFill>
        <p:spPr bwMode="auto">
          <a:xfrm>
            <a:off x="7165657" y="2835798"/>
            <a:ext cx="3702971" cy="2395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Ravni poveznik 9"/>
          <p:cNvCxnSpPr/>
          <p:nvPr/>
        </p:nvCxnSpPr>
        <p:spPr>
          <a:xfrm>
            <a:off x="6049018" y="1898248"/>
            <a:ext cx="0" cy="47811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34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1402</Words>
  <Application>Microsoft Office PowerPoint</Application>
  <PresentationFormat>Široki zaslon</PresentationFormat>
  <Paragraphs>212</Paragraphs>
  <Slides>13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Tema sustava Office</vt:lpstr>
      <vt:lpstr>  MEĐUŽUPANIJSKI STRUČNI SKUP   STRUČNO-METODIČKA PRIPREMA ZA POLAGANJE STRUČNOG ISPITA   15. prosinca 2022.</vt:lpstr>
      <vt:lpstr>PowerPoint prezentacija</vt:lpstr>
      <vt:lpstr>PowerPoint prezentacija</vt:lpstr>
      <vt:lpstr>PowerPoint prezentacija</vt:lpstr>
      <vt:lpstr>PowerPoint prezentacija</vt:lpstr>
      <vt:lpstr>  Primjer 2.  Pravac x=-3 os je simetrije parabole y=ax^2+bx+c,  a  x_1=-6 jedna je njezina nultočka. Ako je ordinata tjemena y_0=3 , odredi jednadžbu parabole.  </vt:lpstr>
      <vt:lpstr>PowerPoint prezentacija</vt:lpstr>
      <vt:lpstr>  Primjer 3.  Riješimo nejednadžbu:                                   (x+2)(x-1)&gt;0  </vt:lpstr>
      <vt:lpstr>Primjer 4.  Riješimo jednadžbu:                                          |x-1|=1/2 x+1 </vt:lpstr>
      <vt:lpstr> Primjer 5.   Točkom T(-2, 1) položimo pravac p_1 koji je paralelan i pravac p_2 koji je okomit na pravac     x-3y+11=0. 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ALAN ARHANIC</dc:creator>
  <cp:lastModifiedBy>korisnik</cp:lastModifiedBy>
  <cp:revision>2</cp:revision>
  <dcterms:created xsi:type="dcterms:W3CDTF">2022-12-15T15:41:20Z</dcterms:created>
  <dcterms:modified xsi:type="dcterms:W3CDTF">2022-12-19T07:49:51Z</dcterms:modified>
</cp:coreProperties>
</file>