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84" r:id="rId4"/>
    <p:sldId id="259" r:id="rId5"/>
    <p:sldId id="260" r:id="rId6"/>
    <p:sldId id="262" r:id="rId7"/>
    <p:sldId id="261" r:id="rId8"/>
    <p:sldId id="263" r:id="rId9"/>
    <p:sldId id="264" r:id="rId10"/>
    <p:sldId id="287" r:id="rId11"/>
    <p:sldId id="288" r:id="rId12"/>
    <p:sldId id="267" r:id="rId13"/>
    <p:sldId id="268" r:id="rId14"/>
    <p:sldId id="269" r:id="rId15"/>
    <p:sldId id="270" r:id="rId16"/>
    <p:sldId id="283" r:id="rId17"/>
    <p:sldId id="275" r:id="rId18"/>
    <p:sldId id="276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7661A-094E-41BF-872C-FFAEA381655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D2BFF-431E-4973-B0FA-DEED283A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26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83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78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7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42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76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29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8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8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CF63-8F08-422A-8FF5-C67F978691C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8EA-DF70-459C-AB94-ABBC3F04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2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matika.hr/" TargetMode="External"/><Relationship Id="rId2" Type="http://schemas.openxmlformats.org/officeDocument/2006/relationships/hyperlink" Target="http://ettaedu.azoo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-nastava.gov.hr/videolekcije-2021-2022/55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latka.arhanic@skole.hr" TargetMode="External"/><Relationship Id="rId2" Type="http://schemas.openxmlformats.org/officeDocument/2006/relationships/hyperlink" Target="mailto:vlatkaarhanic@gma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555585"/>
            <a:ext cx="9144000" cy="406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MEĐUŽUPANIJSKI STRUČNI SKUP</a:t>
            </a: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STRUČNO-METODIČKA PRIPREMA ZA POLAGANJE STRUČNOG ISPITA</a:t>
            </a:r>
            <a:br>
              <a:rPr lang="hr-HR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prosinca</a:t>
            </a: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202</a:t>
            </a:r>
            <a: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sz="3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5301204"/>
            <a:ext cx="9144000" cy="83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Grad Zagreb,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Zagrebačka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Sisačko-moslavačka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Krapinsko-zagorska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Koprivničko-križevačka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Bjelovarsko-bilogorska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županija</a:t>
            </a:r>
            <a:endParaRPr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 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 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06985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C:\Users\Alan\Downloads\Zadatak1 (1)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009" r="3949" b="11929"/>
          <a:stretch/>
        </p:blipFill>
        <p:spPr bwMode="auto">
          <a:xfrm>
            <a:off x="4764415" y="1462407"/>
            <a:ext cx="3383684" cy="19676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1664952" y="4190446"/>
            <a:ext cx="1276676" cy="427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5997760" y="4217737"/>
            <a:ext cx="1163430" cy="42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ravokutnik 6"/>
              <p:cNvSpPr/>
              <p:nvPr/>
            </p:nvSpPr>
            <p:spPr>
              <a:xfrm>
                <a:off x="85024" y="4880592"/>
                <a:ext cx="4436533" cy="850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Pravoku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" y="4880592"/>
                <a:ext cx="4436533" cy="8507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ravokutnik 7"/>
              <p:cNvSpPr/>
              <p:nvPr/>
            </p:nvSpPr>
            <p:spPr>
              <a:xfrm>
                <a:off x="4961361" y="4862930"/>
                <a:ext cx="2989793" cy="852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61" y="4862930"/>
                <a:ext cx="2989793" cy="852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avni poveznik 8"/>
          <p:cNvCxnSpPr/>
          <p:nvPr/>
        </p:nvCxnSpPr>
        <p:spPr>
          <a:xfrm flipH="1">
            <a:off x="4521556" y="4145880"/>
            <a:ext cx="1" cy="2318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Naslov 1"/>
              <p:cNvSpPr txBox="1">
                <a:spLocks/>
              </p:cNvSpPr>
              <p:nvPr/>
            </p:nvSpPr>
            <p:spPr>
              <a:xfrm>
                <a:off x="513348" y="444253"/>
                <a:ext cx="11678652" cy="7389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r-HR" sz="1600" b="1" u="sng" dirty="0">
                    <a:latin typeface="Cambria Math" panose="02040503050406030204" pitchFamily="18" charset="0"/>
                  </a:rPr>
                  <a:t>Primjer 1.</a:t>
                </a:r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br>
                  <a:rPr lang="hr-HR" sz="1600" b="1" dirty="0">
                    <a:latin typeface="Cambria Math" panose="02040503050406030204" pitchFamily="18" charset="0"/>
                  </a:rPr>
                </a:br>
                <a: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Odredi duljinu x  dužine na slici:</a:t>
                </a:r>
                <a14:m>
                  <m:oMath xmlns:m="http://schemas.openxmlformats.org/officeDocument/2006/math">
                    <m:r>
                      <a:rPr lang="hr-HR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Naslov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8" y="444253"/>
                <a:ext cx="11678652" cy="738944"/>
              </a:xfrm>
              <a:prstGeom prst="rect">
                <a:avLst/>
              </a:prstGeom>
              <a:blipFill rotWithShape="0">
                <a:blip r:embed="rId5"/>
                <a:stretch>
                  <a:fillRect l="-261" t="-7438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niOkvir 1"/>
          <p:cNvSpPr txBox="1"/>
          <p:nvPr/>
        </p:nvSpPr>
        <p:spPr>
          <a:xfrm>
            <a:off x="6712584" y="2522958"/>
            <a:ext cx="266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i="1" dirty="0"/>
              <a:t>x</a:t>
            </a:r>
            <a:endParaRPr lang="en-US" sz="10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DD935D-E7F2-4ECE-923F-D469023555CB}"/>
              </a:ext>
            </a:extLst>
          </p:cNvPr>
          <p:cNvSpPr txBox="1">
            <a:spLocks/>
          </p:cNvSpPr>
          <p:nvPr/>
        </p:nvSpPr>
        <p:spPr>
          <a:xfrm>
            <a:off x="9867161" y="4191523"/>
            <a:ext cx="1163430" cy="42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ravokutnik 7">
                <a:extLst>
                  <a:ext uri="{FF2B5EF4-FFF2-40B4-BE49-F238E27FC236}">
                    <a16:creationId xmlns:a16="http://schemas.microsoft.com/office/drawing/2014/main" id="{33073E1D-54DE-D558-B6A6-8D8DECC8BB43}"/>
                  </a:ext>
                </a:extLst>
              </p:cNvPr>
              <p:cNvSpPr/>
              <p:nvPr/>
            </p:nvSpPr>
            <p:spPr>
              <a:xfrm>
                <a:off x="8703245" y="4829659"/>
                <a:ext cx="3208508" cy="158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hr-H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𝐶𝐷𝐵</m:t>
                      </m:r>
                      <m:r>
                        <a:rPr lang="hr-H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∼∆</m:t>
                      </m:r>
                      <m:r>
                        <a:rPr lang="hr-H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𝐵𝐸𝐷</m:t>
                      </m:r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⇒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10" name="Pravokutnik 7">
                <a:extLst>
                  <a:ext uri="{FF2B5EF4-FFF2-40B4-BE49-F238E27FC236}">
                    <a16:creationId xmlns:a16="http://schemas.microsoft.com/office/drawing/2014/main" id="{33073E1D-54DE-D558-B6A6-8D8DECC8B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45" y="4829659"/>
                <a:ext cx="3208508" cy="158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avni poveznik 8">
            <a:extLst>
              <a:ext uri="{FF2B5EF4-FFF2-40B4-BE49-F238E27FC236}">
                <a16:creationId xmlns:a16="http://schemas.microsoft.com/office/drawing/2014/main" id="{517CF47A-95E0-0819-4FF1-CE131FBC026F}"/>
              </a:ext>
            </a:extLst>
          </p:cNvPr>
          <p:cNvCxnSpPr/>
          <p:nvPr/>
        </p:nvCxnSpPr>
        <p:spPr>
          <a:xfrm flipH="1">
            <a:off x="8390958" y="4190446"/>
            <a:ext cx="1" cy="2318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niOkvir 1">
            <a:extLst>
              <a:ext uri="{FF2B5EF4-FFF2-40B4-BE49-F238E27FC236}">
                <a16:creationId xmlns:a16="http://schemas.microsoft.com/office/drawing/2014/main" id="{09B1CFAC-5351-3CC2-03FE-1106BC52482D}"/>
              </a:ext>
            </a:extLst>
          </p:cNvPr>
          <p:cNvSpPr txBox="1"/>
          <p:nvPr/>
        </p:nvSpPr>
        <p:spPr>
          <a:xfrm>
            <a:off x="6446366" y="2908784"/>
            <a:ext cx="266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D</a:t>
            </a:r>
          </a:p>
        </p:txBody>
      </p:sp>
      <p:sp>
        <p:nvSpPr>
          <p:cNvPr id="14" name="TekstniOkvir 1">
            <a:extLst>
              <a:ext uri="{FF2B5EF4-FFF2-40B4-BE49-F238E27FC236}">
                <a16:creationId xmlns:a16="http://schemas.microsoft.com/office/drawing/2014/main" id="{D08E3194-BA01-80DF-B400-F49110F494FD}"/>
              </a:ext>
            </a:extLst>
          </p:cNvPr>
          <p:cNvSpPr txBox="1"/>
          <p:nvPr/>
        </p:nvSpPr>
        <p:spPr>
          <a:xfrm>
            <a:off x="7088136" y="2418317"/>
            <a:ext cx="266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8467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 txBox="1">
            <a:spLocks/>
          </p:cNvSpPr>
          <p:nvPr/>
        </p:nvSpPr>
        <p:spPr>
          <a:xfrm>
            <a:off x="1572759" y="3943209"/>
            <a:ext cx="3108757" cy="282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8095046" y="3943209"/>
            <a:ext cx="3108757" cy="276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utnik 6"/>
              <p:cNvSpPr/>
              <p:nvPr/>
            </p:nvSpPr>
            <p:spPr>
              <a:xfrm>
                <a:off x="61317" y="4619931"/>
                <a:ext cx="6912884" cy="1332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𝐴𝐵𝑆</m:t>
                    </m:r>
                  </m:oMath>
                </a14:m>
                <a:r>
                  <a:rPr lang="hr-HR" dirty="0"/>
                  <a:t>-jednakokračan trokut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∢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𝐴𝑆𝐵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=110°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𝐴𝑆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𝐵𝑆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  <a:p>
                <a:r>
                  <a:rPr lang="hr-HR" dirty="0"/>
                  <a:t>Iz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𝐴𝑁𝑆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⇒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55°=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e>
                            </m:d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hr-H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hr-HR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𝐴𝑁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⇒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=19.66 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Pravoku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7" y="4619931"/>
                <a:ext cx="6912884" cy="1332994"/>
              </a:xfrm>
              <a:prstGeom prst="rect">
                <a:avLst/>
              </a:prstGeom>
              <a:blipFill rotWithShape="0">
                <a:blip r:embed="rId2"/>
                <a:stretch>
                  <a:fillRect l="-705" t="-2740" b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6423888" y="4973426"/>
                <a:ext cx="5823004" cy="626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55°=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 =2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55°</m:t>
                          </m:r>
                        </m:e>
                      </m:func>
                      <m:r>
                        <a:rPr lang="hr-HR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=19.66 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888" y="4973426"/>
                <a:ext cx="5823004" cy="6260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avni poveznik 8"/>
          <p:cNvCxnSpPr/>
          <p:nvPr/>
        </p:nvCxnSpPr>
        <p:spPr>
          <a:xfrm>
            <a:off x="6352674" y="1437654"/>
            <a:ext cx="71214" cy="49849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Naslov 1"/>
              <p:cNvSpPr txBox="1">
                <a:spLocks/>
              </p:cNvSpPr>
              <p:nvPr/>
            </p:nvSpPr>
            <p:spPr>
              <a:xfrm>
                <a:off x="513348" y="444253"/>
                <a:ext cx="11678652" cy="7389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:r>
                  <a:rPr lang="hr-HR" sz="1600" b="1" u="sng" dirty="0">
                    <a:latin typeface="Cambria Math" panose="02040503050406030204" pitchFamily="18" charset="0"/>
                  </a:rPr>
                  <a:t>Primjer 2.</a:t>
                </a:r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br>
                  <a:rPr lang="hr-HR" sz="1600" b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Duljina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polumjera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kru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nice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iznosi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Kolika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je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duljina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tetive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kru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nice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koja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pripada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sredi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š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njem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kutu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od</m:t>
                      </m:r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110°?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Naslov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8" y="444253"/>
                <a:ext cx="11678652" cy="738944"/>
              </a:xfrm>
              <a:prstGeom prst="rect">
                <a:avLst/>
              </a:prstGeom>
              <a:blipFill rotWithShape="0">
                <a:blip r:embed="rId4"/>
                <a:stretch>
                  <a:fillRect l="-261" t="-7438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045" y="1582836"/>
            <a:ext cx="2520000" cy="2230160"/>
          </a:xfrm>
          <a:prstGeom prst="rect">
            <a:avLst/>
          </a:prstGeom>
        </p:spPr>
      </p:pic>
      <p:pic>
        <p:nvPicPr>
          <p:cNvPr id="14" name="Slika 13" descr="C:\Users\Alan\Downloads\Zadatak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462" y="1582836"/>
            <a:ext cx="2465923" cy="2193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22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240632" y="163882"/>
                <a:ext cx="11678652" cy="738944"/>
              </a:xfrm>
            </p:spPr>
            <p:txBody>
              <a:bodyPr>
                <a:noAutofit/>
              </a:bodyPr>
              <a:lstStyle/>
              <a:p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r>
                  <a:rPr lang="hr-HR" sz="1600" b="1" u="sng" dirty="0">
                    <a:latin typeface="Cambria Math" panose="02040503050406030204" pitchFamily="18" charset="0"/>
                  </a:rPr>
                  <a:t>Primjer 3.</a:t>
                </a:r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br>
                  <a:rPr lang="hr-HR" sz="1600" b="1" dirty="0">
                    <a:latin typeface="Cambria Math" panose="02040503050406030204" pitchFamily="18" charset="0"/>
                  </a:rPr>
                </a:br>
                <a: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Riješimo </a:t>
                </a:r>
                <a:r>
                  <a:rPr lang="hr-HR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nejednadžbu</a:t>
                </a:r>
                <a: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hr-H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</m:t>
                    </m:r>
                    <m:d>
                      <m:dPr>
                        <m:ctrlP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0632" y="163882"/>
                <a:ext cx="11678652" cy="738944"/>
              </a:xfrm>
              <a:blipFill rotWithShape="0">
                <a:blip r:embed="rId2"/>
                <a:stretch>
                  <a:fillRect l="-261" t="-7438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zervirano mjesto sadržaja 2"/>
          <p:cNvSpPr txBox="1">
            <a:spLocks/>
          </p:cNvSpPr>
          <p:nvPr/>
        </p:nvSpPr>
        <p:spPr>
          <a:xfrm>
            <a:off x="814374" y="1316616"/>
            <a:ext cx="3108757" cy="42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70260" y="1681591"/>
                <a:ext cx="3176961" cy="437196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Valja odrediti sve realne brojeve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za koje je umnožak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pozitivan broj. </a:t>
                </a:r>
              </a:p>
              <a:p>
                <a:pPr marL="0" indent="0" algn="just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Umnožak dvaju brojeva je pozitivan onda i samo onda ako su ti brojevi istog predznaka, dakle ako je: </a:t>
                </a:r>
              </a:p>
              <a:p>
                <a:pPr marL="0" indent="0">
                  <a:buNone/>
                </a:pPr>
                <a:endParaRPr lang="hr-HR" sz="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+2&gt;0</m:t>
                              </m:r>
                            </m:e>
                            <m:e>
                              <m: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−1&gt;0</m:t>
                              </m:r>
                            </m:e>
                          </m:eqAr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𝑖𝑙𝑖</m:t>
                          </m: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    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+2&lt;0</m:t>
                                  </m:r>
                                </m:e>
                                <m:e>
                                  <m: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−1&lt;0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hr-HR" sz="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Rješenje sustava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je interval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+∞</m:t>
                        </m:r>
                      </m:e>
                    </m:d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a rješenje sustava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je interval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−∞, −2</m:t>
                        </m:r>
                      </m:e>
                    </m:d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Rješenje </a:t>
                </a:r>
                <a:r>
                  <a:rPr lang="hr-HR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nejednadžbe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−∞, −2</m:t>
                        </m:r>
                      </m:e>
                    </m:d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+∞</m:t>
                        </m:r>
                      </m:e>
                    </m:d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70260" y="1681591"/>
                <a:ext cx="3176961" cy="4371968"/>
              </a:xfrm>
              <a:prstGeom prst="rect">
                <a:avLst/>
              </a:prstGeom>
              <a:blipFill rotWithShape="0">
                <a:blip r:embed="rId3"/>
                <a:stretch>
                  <a:fillRect l="-1344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zervirano mjesto sadržaja 2"/>
          <p:cNvSpPr txBox="1">
            <a:spLocks/>
          </p:cNvSpPr>
          <p:nvPr/>
        </p:nvSpPr>
        <p:spPr>
          <a:xfrm>
            <a:off x="8196275" y="1316616"/>
            <a:ext cx="3108757" cy="42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7581021" y="1629723"/>
                <a:ext cx="4338263" cy="511232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Zadatak možemo preoblikovati ovako: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Promotrimo kvadratnu funkciju 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 koje realne brojeve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vrijedi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Nacrtajmo graf funkcije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Nul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-točke su joj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 , </m:t>
                    </m:r>
                    <m:sSub>
                      <m:sSub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Odredimo apscise onih točaka koje se nalaze u gornjoj </a:t>
                </a:r>
                <a:r>
                  <a:rPr lang="hr-HR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poluravnini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Radi se o brojevima iz </a:t>
                </a:r>
                <a14:m>
                  <m:oMath xmlns:m="http://schemas.openxmlformats.org/officeDocument/2006/math"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−∞, −2</m:t>
                        </m:r>
                      </m:e>
                    </m:d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+∞</m:t>
                        </m:r>
                      </m:e>
                    </m:d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Taj skup je skup rješenja kvadratne </a:t>
                </a:r>
                <a:r>
                  <a:rPr lang="hr-HR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nejednadžbe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7581021" y="1629723"/>
                <a:ext cx="4338263" cy="5112327"/>
              </a:xfrm>
              <a:prstGeom prst="rect">
                <a:avLst/>
              </a:prstGeom>
              <a:blipFill rotWithShape="0">
                <a:blip r:embed="rId4"/>
                <a:stretch>
                  <a:fillRect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zervirano mjesto sadržaja 2"/>
          <p:cNvSpPr txBox="1">
            <a:spLocks/>
          </p:cNvSpPr>
          <p:nvPr/>
        </p:nvSpPr>
        <p:spPr>
          <a:xfrm>
            <a:off x="4514468" y="1316616"/>
            <a:ext cx="3108757" cy="3036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247554" y="1660546"/>
                <a:ext cx="3215005" cy="447403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Promotrimo linearne funkcije:</a:t>
                </a:r>
                <a:b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r-HR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+2  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</m:t>
                      </m:r>
                    </m:oMath>
                  </m:oMathPara>
                </a14:m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 koje će sve realne brojeve x umnožak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biti pozitivan broj?</a:t>
                </a:r>
              </a:p>
              <a:p>
                <a:pPr marL="0" indent="0">
                  <a:buNone/>
                </a:pPr>
                <a:endParaRPr lang="hr-HR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Nacrtajmo grafove funkcija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 istražimo postavljeni problem.</a:t>
                </a:r>
              </a:p>
              <a:p>
                <a:pPr marL="0" indent="0">
                  <a:buNone/>
                </a:pPr>
                <a:endParaRPr lang="hr-HR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hr-HR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d>
                        <m:dPr>
                          <m:begChr m:val="〈"/>
                          <m:endChr m:val="〉"/>
                          <m:ctrlP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1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 −2</m:t>
                          </m:r>
                        </m:e>
                      </m:d>
                      <m:r>
                        <a:rPr lang="hr-HR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</m:t>
                      </m:r>
                      <m:d>
                        <m:dPr>
                          <m:begChr m:val="〈"/>
                          <m:endChr m:val="〉"/>
                          <m:ctrlP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1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+∞</m:t>
                          </m:r>
                        </m:e>
                      </m:d>
                    </m:oMath>
                  </m:oMathPara>
                </a14:m>
                <a:endParaRPr lang="hr-HR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247554" y="1660546"/>
                <a:ext cx="3215005" cy="4474036"/>
              </a:xfrm>
              <a:prstGeom prst="rect">
                <a:avLst/>
              </a:prstGeom>
              <a:blipFill rotWithShape="0">
                <a:blip r:embed="rId5"/>
                <a:stretch>
                  <a:fillRect t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Slika 5"/>
          <p:cNvPicPr/>
          <p:nvPr/>
        </p:nvPicPr>
        <p:blipFill rotWithShape="1">
          <a:blip r:embed="rId6"/>
          <a:srcRect l="27939" t="52844" r="12482" b="32414"/>
          <a:stretch/>
        </p:blipFill>
        <p:spPr bwMode="auto">
          <a:xfrm>
            <a:off x="470260" y="4936410"/>
            <a:ext cx="3176209" cy="544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Slika 8" descr="C:\Users\Alan\Downloads\Primjer2.1 (1)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6776" r="6963" b="31259"/>
          <a:stretch/>
        </p:blipFill>
        <p:spPr bwMode="auto">
          <a:xfrm>
            <a:off x="4432494" y="4233815"/>
            <a:ext cx="2629903" cy="1555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Slika 9" descr="C:\Users\Alan\Downloads\Primjer2.3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 t="14054" r="26113" b="17495"/>
          <a:stretch/>
        </p:blipFill>
        <p:spPr bwMode="auto">
          <a:xfrm>
            <a:off x="8760937" y="4475000"/>
            <a:ext cx="1978429" cy="1467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Ravni poveznik 11"/>
          <p:cNvCxnSpPr/>
          <p:nvPr/>
        </p:nvCxnSpPr>
        <p:spPr>
          <a:xfrm>
            <a:off x="4045671" y="1365779"/>
            <a:ext cx="34724" cy="5347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>
            <a:off x="7504428" y="1394546"/>
            <a:ext cx="34724" cy="5347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89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839788" y="365125"/>
                <a:ext cx="10515600" cy="1093285"/>
              </a:xfrm>
            </p:spPr>
            <p:txBody>
              <a:bodyPr>
                <a:noAutofit/>
              </a:bodyPr>
              <a:lstStyle/>
              <a:p>
                <a:r>
                  <a:rPr lang="hr-HR" sz="1600" b="1" u="sng" dirty="0">
                    <a:latin typeface="Cambria Math" panose="02040503050406030204" pitchFamily="18" charset="0"/>
                  </a:rPr>
                  <a:t>Primjer 4.</a:t>
                </a:r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br>
                  <a:rPr lang="hr-HR" sz="1600" b="1" dirty="0">
                    <a:latin typeface="Cambria Math" panose="02040503050406030204" pitchFamily="18" charset="0"/>
                  </a:rPr>
                </a:br>
                <a: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Riješimo jednadžbu:</a:t>
                </a:r>
                <a14:m>
                  <m:oMath xmlns:m="http://schemas.openxmlformats.org/officeDocument/2006/math">
                    <m:r>
                      <a:rPr lang="hr-H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b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8" y="365125"/>
                <a:ext cx="10515600" cy="1093285"/>
              </a:xfrm>
              <a:blipFill rotWithShape="0">
                <a:blip r:embed="rId2"/>
                <a:stretch>
                  <a:fillRect l="-348" t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9595" y="1458411"/>
            <a:ext cx="3912244" cy="717630"/>
          </a:xfrm>
        </p:spPr>
        <p:txBody>
          <a:bodyPr>
            <a:noAutofit/>
          </a:bodyPr>
          <a:lstStyle/>
          <a:p>
            <a:pPr algn="ctr"/>
            <a:endParaRPr lang="hr-H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hr-H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hr-H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</a:p>
          <a:p>
            <a:pPr algn="ctr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88338" y="1898248"/>
                <a:ext cx="5157787" cy="4670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Kako je s lijeve strane jednadžbe </a:t>
                </a:r>
                <a:r>
                  <a:rPr lang="hr-HR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nenegativan</a:t>
                </a: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broj, onda i broj s desne strane mora biti </a:t>
                </a:r>
                <a:r>
                  <a:rPr lang="hr-HR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nenegativan</a:t>
                </a: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Dakle, ako jednadžba ima rješenja, ona moraju zadovoljavati uvjet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+1≥0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odnosno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−1,           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</m:t>
                              </m:r>
                            </m:e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+1,            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</m:eqAr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,    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≥−2</m:t>
                          </m:r>
                        </m:e>
                      </m:d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Prva mogućnost:</a:t>
                </a:r>
                <a:br>
                  <a:rPr lang="hr-H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−2≤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⇒   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hr-H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Druga mogućnost:</a:t>
                </a:r>
                <a:br>
                  <a:rPr lang="hr-H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  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⇒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hr-H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88338" y="1898248"/>
                <a:ext cx="5157787" cy="4670488"/>
              </a:xfrm>
              <a:blipFill rotWithShape="0">
                <a:blip r:embed="rId3"/>
                <a:stretch>
                  <a:fillRect l="-355" t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458410"/>
            <a:ext cx="5183188" cy="717631"/>
          </a:xfrm>
        </p:spPr>
        <p:txBody>
          <a:bodyPr>
            <a:normAutofit fontScale="55000" lnSpcReduction="20000"/>
          </a:bodyPr>
          <a:lstStyle/>
          <a:p>
            <a:pPr algn="ctr"/>
            <a:endParaRPr lang="hr-H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hr-H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hr-H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</a:p>
          <a:p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898248"/>
                <a:ext cx="5183188" cy="51044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Nacrtajmo graf funkcija </a:t>
                </a:r>
                <a14:m>
                  <m:oMath xmlns:m="http://schemas.openxmlformats.org/officeDocument/2006/math"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r-H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Želim odrediti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za koje će vrijednosti jedne i druge funkcije jednake.</a:t>
                </a: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hr-H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Izračunaj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površinu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lika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omeđenog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grafovima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funkcije</a:t>
                </a: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</a:t>
                </a:r>
              </a:p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r-H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  <m:rad>
                            <m:radPr>
                              <m:degHide m:val="on"/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kv</m:t>
                      </m:r>
                      <m: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jed</m:t>
                      </m:r>
                      <m: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898248"/>
                <a:ext cx="5183188" cy="5104436"/>
              </a:xfrm>
              <a:blipFill rotWithShape="0">
                <a:blip r:embed="rId4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7" descr="C:\Users\Alan\Downloads\Primjer3 (1)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7594" r="4691" b="18457"/>
          <a:stretch/>
        </p:blipFill>
        <p:spPr bwMode="auto">
          <a:xfrm>
            <a:off x="7165657" y="2835798"/>
            <a:ext cx="3702971" cy="2476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Ravni poveznik 9"/>
          <p:cNvCxnSpPr/>
          <p:nvPr/>
        </p:nvCxnSpPr>
        <p:spPr>
          <a:xfrm>
            <a:off x="6049018" y="1898248"/>
            <a:ext cx="0" cy="47811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4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/>
          <p:nvPr/>
        </p:nvPicPr>
        <p:blipFill rotWithShape="1">
          <a:blip r:embed="rId2"/>
          <a:srcRect l="47204" t="29484" r="25877" b="29692"/>
          <a:stretch/>
        </p:blipFill>
        <p:spPr bwMode="auto">
          <a:xfrm>
            <a:off x="3604820" y="2152890"/>
            <a:ext cx="5038846" cy="4051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30254" y="365125"/>
                <a:ext cx="10787978" cy="1590997"/>
              </a:xfrm>
            </p:spPr>
            <p:txBody>
              <a:bodyPr>
                <a:normAutofit/>
              </a:bodyPr>
              <a:lstStyle/>
              <a:p>
                <a:br>
                  <a:rPr lang="hr-HR" sz="2400" b="1" u="sng" dirty="0">
                    <a:latin typeface="Cambria Math" panose="02040503050406030204" pitchFamily="18" charset="0"/>
                  </a:rPr>
                </a:br>
                <a:r>
                  <a:rPr lang="hr-HR" sz="1800" b="1" u="sng" dirty="0">
                    <a:latin typeface="Cambria Math" panose="02040503050406030204" pitchFamily="18" charset="0"/>
                  </a:rPr>
                  <a:t>Primjer 5.</a:t>
                </a:r>
                <a:br>
                  <a:rPr lang="hr-HR" sz="2400" b="1" u="sng" dirty="0">
                    <a:latin typeface="Cambria Math" panose="02040503050406030204" pitchFamily="18" charset="0"/>
                  </a:rPr>
                </a:br>
                <a:br>
                  <a:rPr lang="hr-HR" sz="2400" b="1" u="sng" dirty="0">
                    <a:latin typeface="Cambria Math" panose="02040503050406030204" pitchFamily="18" charset="0"/>
                  </a:rPr>
                </a:br>
                <a:br>
                  <a:rPr lang="hr-HR" sz="1600" b="1" dirty="0">
                    <a:latin typeface="Cambria Math" panose="02040503050406030204" pitchFamily="18" charset="0"/>
                  </a:rPr>
                </a:br>
                <a:r>
                  <a:rPr lang="hr-HR" sz="1800" dirty="0">
                    <a:latin typeface="Cambria Math" panose="02040503050406030204" pitchFamily="18" charset="0"/>
                  </a:rPr>
                  <a:t>Točkom </a:t>
                </a:r>
                <a14:m>
                  <m:oMath xmlns:m="http://schemas.openxmlformats.org/officeDocument/2006/math">
                    <m:r>
                      <a:rPr lang="hr-HR" sz="18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(−2, 1)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položimo pravac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koji je paralelan i pravac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koji je okomit na pravac     </a:t>
                </a:r>
                <a14:m>
                  <m:oMath xmlns:m="http://schemas.openxmlformats.org/officeDocument/2006/math">
                    <m:r>
                      <a:rPr lang="hr-HR" sz="1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−3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+11=0</m:t>
                    </m:r>
                  </m:oMath>
                </a14:m>
                <a:r>
                  <a:rPr lang="hr-HR" sz="2000" dirty="0">
                    <a:latin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0254" y="365125"/>
                <a:ext cx="10787978" cy="1590997"/>
              </a:xfrm>
              <a:blipFill rotWithShape="0">
                <a:blip r:embed="rId3"/>
                <a:stretch>
                  <a:fillRect l="-509" r="-67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10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62" y="859360"/>
            <a:ext cx="5291385" cy="468479"/>
          </a:xfrm>
        </p:spPr>
        <p:txBody>
          <a:bodyPr/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86062" y="1675080"/>
                <a:ext cx="4833956" cy="470835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Nagib zadanog pravca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Pravac koji mu je paralelan ima jednaki nagib, njegova jednadžba je oblika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y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hr-HR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hr-HR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x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+</m:t>
                    </m:r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l</m:t>
                    </m:r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.</a:t>
                </a:r>
              </a:p>
              <a:p>
                <a:pPr marL="0" indent="0" algn="ctr">
                  <a:buNone/>
                </a:pP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Pravac prolazi točkom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𝑇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−2, 1</m:t>
                        </m:r>
                      </m:e>
                    </m:d>
                    <m:r>
                      <a:rPr lang="hr-HR" sz="140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 </m:t>
                    </m:r>
                  </m:oMath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b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</a:b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⇒1=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−2</m:t>
                          </m:r>
                        </m:e>
                      </m:d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 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5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⇒  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5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.</m:t>
                      </m:r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Koeficijent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hr-H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𝑘</m:t>
                        </m:r>
                      </m:e>
                      <m:sup>
                        <m:r>
                          <a:rPr lang="hr-H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pravca okomitog na zadani pravac računamo iz uvjeta okomitosti pravaca:</a:t>
                </a:r>
              </a:p>
              <a:p>
                <a:pPr marL="0" indent="0">
                  <a:buNone/>
                </a:pP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𝑘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∙</m:t>
                      </m:r>
                      <m:sSup>
                        <m:sSup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𝑘</m:t>
                          </m:r>
                        </m:e>
                        <m:sup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′</m:t>
                          </m:r>
                        </m:sup>
                      </m:sSup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=−1⇒</m:t>
                      </m:r>
                      <m:sSup>
                        <m:sSup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𝑘</m:t>
                          </m:r>
                        </m:e>
                        <m:sup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′</m:t>
                          </m:r>
                        </m:sup>
                      </m:sSup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=−3  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𝑞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=−3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Pravac prolazi točkom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𝑇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−2, 1</m:t>
                        </m:r>
                      </m:e>
                    </m:d>
                  </m:oMath>
                </a14:m>
                <a:b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</a:b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⇒1=6+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=−5 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𝑞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=−3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−5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86062" y="1675080"/>
                <a:ext cx="4833956" cy="4708358"/>
              </a:xfrm>
              <a:blipFill rotWithShape="0">
                <a:blip r:embed="rId2"/>
                <a:stretch>
                  <a:fillRect l="-252" t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47" y="859359"/>
            <a:ext cx="5317445" cy="468479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77447" y="1675080"/>
                <a:ext cx="5317445" cy="470835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𝑝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…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𝐴𝑥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+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𝐵𝑦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+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𝐶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=0 </m:t>
                    </m:r>
                    <m:r>
                      <a:rPr lang="hr-HR" sz="19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− </m:t>
                    </m:r>
                  </m:oMath>
                </a14:m>
                <a:r>
                  <a:rPr lang="hr-HR" sz="19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zadani pravac</a:t>
                </a: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hr-H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∥</m:t>
                          </m:r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𝑝</m:t>
                          </m:r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 ⇒</m:t>
                          </m:r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𝑝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𝐴𝑥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𝐵𝑦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𝑝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𝑝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𝑝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𝐵𝑥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𝐴𝑦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hr-HR" sz="19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Odredimo paralelan pravac zadanom pravcu.</a:t>
                </a: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+11=0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 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  ⇒−2−3∙1+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=5  ⇒    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+5=0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hr-HR" sz="19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Odredimo okomiti pravac zadanom.</a:t>
                </a: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+11=0  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 ⇒3∙</m:t>
                      </m:r>
                      <m:d>
                        <m:d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−2</m:t>
                          </m:r>
                        </m:e>
                      </m:d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+1+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=5 ⇒ 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+5=0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77447" y="1675080"/>
                <a:ext cx="5317445" cy="4708358"/>
              </a:xfrm>
              <a:blipFill rotWithShape="0">
                <a:blip r:embed="rId3"/>
                <a:stretch>
                  <a:fillRect l="-115"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6"/>
          <p:cNvCxnSpPr/>
          <p:nvPr/>
        </p:nvCxnSpPr>
        <p:spPr>
          <a:xfrm flipH="1">
            <a:off x="5845215" y="743612"/>
            <a:ext cx="7034" cy="5998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463" y="1327838"/>
            <a:ext cx="5291385" cy="468479"/>
          </a:xfrm>
        </p:spPr>
        <p:txBody>
          <a:bodyPr/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46" y="1327837"/>
            <a:ext cx="5317445" cy="468479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77447" y="2032000"/>
                <a:ext cx="5317445" cy="46118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r-HR" sz="1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3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Prema </a:t>
                </a:r>
                <a:r>
                  <a:rPr lang="hr-HR" sz="1300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Viéteovim</a:t>
                </a:r>
                <a:r>
                  <a:rPr lang="hr-HR" sz="13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formulama možemo zapisati kv. jednadžbu:</a:t>
                </a: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 ⇒  36</m:t>
                    </m:r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+1=0,</m:t>
                    </m:r>
                  </m:oMath>
                </a14:m>
                <a:r>
                  <a:rPr lang="hr-HR" sz="13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čija su rješenja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r-HR" sz="1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r-HR" sz="1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hr-HR" sz="1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r-HR" sz="13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3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ima četiri rješenja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r-HR" sz="1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/>
              </a:p>
              <a:p>
                <a:pPr marL="0" indent="0" algn="just">
                  <a:buNone/>
                </a:pPr>
                <a:r>
                  <a:rPr lang="hr-HR" sz="1400" dirty="0"/>
                  <a:t>		1. 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hr-HR" sz="1400" dirty="0"/>
              </a:p>
              <a:p>
                <a:pPr marL="0" indent="0" algn="just">
                  <a:buNone/>
                </a:pPr>
                <a:endParaRPr lang="en-US" sz="1400" dirty="0"/>
              </a:p>
              <a:p>
                <a:pPr marL="0" indent="0" algn="just">
                  <a:buNone/>
                </a:pPr>
                <a:r>
                  <a:rPr lang="hr-HR" sz="1400" dirty="0"/>
                  <a:t>		2.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hr-HR" sz="1400" dirty="0"/>
              </a:p>
              <a:p>
                <a:pPr marL="0" indent="0" algn="just">
                  <a:buNone/>
                </a:pPr>
                <a:endParaRPr lang="hr-HR" sz="1400" dirty="0"/>
              </a:p>
              <a:p>
                <a:pPr marL="0" indent="0" algn="just">
                  <a:buNone/>
                </a:pPr>
                <a:r>
                  <a:rPr lang="hr-HR" sz="1400" dirty="0"/>
                  <a:t>		3. 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hr-HR" sz="1400" dirty="0"/>
              </a:p>
              <a:p>
                <a:pPr marL="0" indent="0" algn="just">
                  <a:buNone/>
                </a:pPr>
                <a:endParaRPr lang="hr-HR" sz="1400" dirty="0"/>
              </a:p>
              <a:p>
                <a:pPr marL="0" indent="0" algn="just">
                  <a:buNone/>
                </a:pPr>
                <a:r>
                  <a:rPr lang="hr-HR" sz="1400" dirty="0"/>
                  <a:t>		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hr-HR" sz="1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77447" y="2032000"/>
                <a:ext cx="5317445" cy="4611868"/>
              </a:xfrm>
              <a:blipFill rotWithShape="0">
                <a:blip r:embed="rId2"/>
                <a:stretch>
                  <a:fillRect l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6"/>
          <p:cNvCxnSpPr>
            <a:cxnSpLocks/>
          </p:cNvCxnSpPr>
          <p:nvPr/>
        </p:nvCxnSpPr>
        <p:spPr>
          <a:xfrm flipH="1">
            <a:off x="5732615" y="1327837"/>
            <a:ext cx="1" cy="5411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56CA4C4C-34A7-6E4C-515D-F0588F931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513" y="228600"/>
                <a:ext cx="11432354" cy="86355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sz="1800" u="sng" dirty="0">
                    <a:latin typeface="Cambria Math" panose="02040503050406030204" pitchFamily="18" charset="0"/>
                    <a:ea typeface="+mj-ea"/>
                    <a:cs typeface="+mj-cs"/>
                  </a:rPr>
                  <a:t>Primjer 6</a:t>
                </a:r>
                <a:r>
                  <a:rPr lang="hr-HR" sz="1400" b="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hr-HR" sz="1600" b="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nekom geometrijskom nizu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6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hr-HR" sz="1600" b="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  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hr-HR" sz="1600" b="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Koji je to niz?</a:t>
                </a:r>
                <a:endParaRPr lang="en-US" sz="1600" b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CA4C4C-34A7-6E4C-515D-F0588F93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3" y="228600"/>
                <a:ext cx="11432354" cy="863553"/>
              </a:xfrm>
              <a:prstGeom prst="rect">
                <a:avLst/>
              </a:prstGeom>
              <a:blipFill rotWithShape="0">
                <a:blip r:embed="rId3"/>
                <a:stretch>
                  <a:fillRect l="-480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B88B683-D709-8BBF-E86D-D9E6B2A14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13" y="2233427"/>
            <a:ext cx="5087870" cy="28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en-US" b="1" dirty="0" err="1"/>
              <a:t>Usavršavanje</a:t>
            </a:r>
            <a:r>
              <a:rPr lang="en-US" b="1" dirty="0"/>
              <a:t> </a:t>
            </a:r>
            <a:r>
              <a:rPr lang="en-US" b="1" dirty="0" err="1"/>
              <a:t>nastavnika</a:t>
            </a:r>
            <a:r>
              <a:rPr lang="en-US" b="1" dirty="0"/>
              <a:t>:	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02080"/>
            <a:ext cx="10609162" cy="5279136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/>
              <a:t>Agencija za odgoj i obrazovanje-središte aktivnosti stručnih usavršavanja odgojno-obrazovnih radnika, a koja aktivno sudjeluje i prati obrazovnu reformu (prijava na stručne skupove na poveznici: </a:t>
            </a:r>
            <a:r>
              <a:rPr lang="en-US" u="sng" dirty="0">
                <a:hlinkClick r:id="rId2"/>
              </a:rPr>
              <a:t>http://ettaedu.azoo.hr</a:t>
            </a:r>
            <a:r>
              <a:rPr lang="hr-HR" dirty="0"/>
              <a:t> )</a:t>
            </a:r>
          </a:p>
          <a:p>
            <a:pPr marL="0" lvl="0" indent="0">
              <a:buNone/>
            </a:pPr>
            <a:r>
              <a:rPr lang="hr-HR" dirty="0"/>
              <a:t>   (aktivi, međužupanijski i državni skupovi za nastavnike, seminari)</a:t>
            </a:r>
            <a:endParaRPr lang="en-US" dirty="0"/>
          </a:p>
          <a:p>
            <a:pPr lvl="0"/>
            <a:r>
              <a:rPr lang="hr-HR" dirty="0"/>
              <a:t>Hrvatsko matematičko društvo-strukovna udruga matematičara koja ima cilj unapređivanje i promicanje nastave matematike na svim razinama-poveznica: </a:t>
            </a:r>
            <a:r>
              <a:rPr lang="hr-HR" u="sng" dirty="0">
                <a:hlinkClick r:id="rId3"/>
              </a:rPr>
              <a:t>https://www.matematika.hr/</a:t>
            </a:r>
            <a:endParaRPr lang="hr-HR" u="sng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hr-HR" dirty="0"/>
              <a:t>Nastavna sekcija-predavanja, radionice, seminari/kongres nastavnika matematike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hr-HR" dirty="0"/>
              <a:t>Matematička natjecanja (u suradnji s AZOO i MZO RH)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hr-HR" dirty="0"/>
              <a:t>Izdavačka djelatnost (Matka, Poučak, Matematičko-fizički list…)</a:t>
            </a:r>
            <a:endParaRPr lang="en-US" dirty="0"/>
          </a:p>
          <a:p>
            <a:pPr lvl="0"/>
            <a:r>
              <a:rPr lang="hr-HR" dirty="0"/>
              <a:t>I-nastava (podrška učenicima, roditeljima i nastavnicima, MZO video lekcije objavljuje na sljedećoj poveznici: </a:t>
            </a:r>
            <a:r>
              <a:rPr lang="hr-HR" u="sng" dirty="0">
                <a:hlinkClick r:id="rId4"/>
              </a:rPr>
              <a:t>https://i-nastava.gov.hr/videolekcije-2021-2022/556</a:t>
            </a:r>
            <a:r>
              <a:rPr lang="hr-HR" dirty="0"/>
              <a:t> )</a:t>
            </a:r>
          </a:p>
          <a:p>
            <a:pPr lvl="0"/>
            <a:endParaRPr lang="hr-HR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7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766349"/>
            <a:ext cx="10515600" cy="376942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Vlatka </a:t>
            </a:r>
            <a:r>
              <a:rPr lang="hr-HR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Arhanić</a:t>
            </a: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prof. matematike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XI. GIMNAZIJA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Palmotićeva 84,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10 000 Zagreb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(Tehnička škola Zagreb)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vlatkaarhanic@gmail.com</a:t>
            </a:r>
            <a:endParaRPr lang="hr-H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vlatka.arhanic@skole.hr</a:t>
            </a:r>
            <a:endParaRPr lang="hr-H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098 98 13 887</a:t>
            </a:r>
          </a:p>
        </p:txBody>
      </p:sp>
    </p:spTree>
    <p:extLst>
      <p:ext uri="{BB962C8B-B14F-4D97-AF65-F5344CB8AC3E}">
        <p14:creationId xmlns:p14="http://schemas.microsoft.com/office/powerpoint/2010/main" val="290415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66349" y="3188353"/>
            <a:ext cx="6351879" cy="842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800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Hvala na pažnji!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2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hr-HR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Ciljevi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predavanja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b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osnažiti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kompetencije</a:t>
            </a:r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za uspješno polaganje (usmenog dijela) stručnog ispita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hr-H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upozna</a:t>
            </a:r>
            <a:r>
              <a:rPr lang="hr-HR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vanje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etapama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polaganja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usmenog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dijela</a:t>
            </a:r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stručnog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hr-H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povećati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motiviranost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kreativan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pristup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planiranju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izvođenju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nastave</a:t>
            </a:r>
            <a:endParaRPr lang="hr-H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primjerima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prakse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objasniti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važnost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korištenja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različitih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strategija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u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rješavanju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problema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kako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bi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</a:t>
            </a:r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ci bili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potaknu</a:t>
            </a:r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promišljanje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argumentiranje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samostalno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zaključivanje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 ciljem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uspostavljanj</a:t>
            </a:r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razumijevanj</a:t>
            </a:r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veza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odnosa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među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matematičkim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objektima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pojmovima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idejama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postupcima</a:t>
            </a:r>
            <a:endParaRPr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2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16689" y="474562"/>
            <a:ext cx="11458936" cy="602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r-HR" sz="3600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Ispitni rokovi za nastavnike u srednjim školama: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0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veljače do 10. travnja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0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listopada do 10. prosinca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r-HR" sz="3600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Prijava ispita: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28950" lvl="6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najkasnije</a:t>
            </a:r>
            <a:r>
              <a:rPr lang="hr-HR" sz="20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dana prije početka ispitnog roka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sto MT" panose="02040603050505030304" pitchFamily="18" charset="0"/>
              </a:rPr>
              <a:t>Dokumentacija kojom se prijavljuje stručni ispit propisana je </a:t>
            </a:r>
            <a:r>
              <a:rPr lang="hr-HR" sz="2000" b="1" dirty="0">
                <a:latin typeface="Calisto MT" panose="02040603050505030304" pitchFamily="18" charset="0"/>
              </a:rPr>
              <a:t>člankom 14. Pravilnika o polaganju stručnog ispita učitelja i stručnih suradnika u osnovnom školstvu i nastavnika u srednjem školstvu.</a:t>
            </a:r>
            <a:endParaRPr lang="en-US" sz="2000" b="1" dirty="0">
              <a:latin typeface="Calisto MT" panose="0204060305050503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Popis prijavljenih pristupnika - stranice AZOO, </a:t>
            </a:r>
            <a:r>
              <a:rPr lang="hr-HR" sz="2000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najkasnije 8 dana prije početka održavanja stručnog ispita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8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hr-HR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Sastav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ispitnog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povjerenstva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hr-HR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hr-HR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viši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savjetnik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Agencije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odgoj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obrazovanje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predsjednik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povjerenstva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ispitivač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metodike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redova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sveučilišnih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profesora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metodike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sustručnjak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pripravnika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mentor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ispitu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ravnatelj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škole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u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kojoj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polaže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stručni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nastavnik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hrvatskoga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jezika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62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hr-HR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Stručni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obuhvaća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b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838200" y="2395959"/>
            <a:ext cx="10515600" cy="347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pisani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(180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minuta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izvedba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nastavnoga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priprema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izvođenje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detaljno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razrađenim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aktivnostima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pomoću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kojih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će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učenici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ostvariti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predviđene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ishode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usmeni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dio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47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60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b="1" dirty="0"/>
            </a:br>
            <a:br>
              <a:rPr lang="en-US" b="1" dirty="0"/>
            </a:br>
            <a:br>
              <a:rPr lang="hr-HR" b="1" dirty="0"/>
            </a:b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Pisana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priprema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nastavni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sat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(obrazac pripreme)</a:t>
            </a:r>
            <a:br>
              <a:rPr lang="en-U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Usklađena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s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kurikulumom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predmeta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Matematika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osnovne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škole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gimnazije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u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Republici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Hrvatskoj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(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izdanje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:  NN 7/2019</a:t>
            </a:r>
            <a:r>
              <a:rPr lang="hr-H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b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dirty="0"/>
            </a:b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lavni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cilj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čekivana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učenička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postignuća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ishodi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orelacije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unutar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matematike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drugim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predmetima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Međupredmetne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teme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astavni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oblici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astavne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metode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astavna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sredstva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astavna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pomagala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iteratura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rtikulacija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makroplan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etaljna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razrada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makroplana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mikroplan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ploče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23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838200" y="138896"/>
            <a:ext cx="10515600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Uloga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sustručnjaka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mentora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SI: 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838200" y="1458097"/>
            <a:ext cx="10515600" cy="471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dogovoru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ostalim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članovima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povjerenstva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utvrđuje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termine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održavanja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pisanog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dijela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stručnog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usmenog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dijela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stručnog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svakog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kandidata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nastavna tema i termin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održavanj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ispitnog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utvrđuj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se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najkasnije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do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početka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pisanog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dijela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hr-HR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ustupa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razredni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odjel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u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kojem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će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održati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(ispitni)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sat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savjetuje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pripravnika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tijekom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izrade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pripreme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sat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vodeći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računa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o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individualnim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potrebama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u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pojedinom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razrednom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odjelu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(Priprema za nastavni sat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mora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biti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dostavljena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uvid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mentoru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2-3 dana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prije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održavanja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nastavnog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.)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upoznavanje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učenicima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razrednog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odjela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upoznavanje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matematičkim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kabinetom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u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kojem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će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održati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sat,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izgled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ploče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sredstva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pomagala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kandidatima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prosljeđuje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PowerPoint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prezentaciju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pitanjima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odnose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Ustav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Republike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Hrvatske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zakone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pravilnike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vezane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ustroj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školskog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sustava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a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ispituju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usmenom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dijelu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stručnog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7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3600" b="1" dirty="0"/>
            </a:br>
            <a:br>
              <a:rPr lang="hr-HR" sz="3600" b="1" dirty="0"/>
            </a:b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Korisne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upute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sat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donijeti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tri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kopije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pripreme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svakog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člana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ispitnog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povjerenstva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jednu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prezentacije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će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koristiti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tijekom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početka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prenijeti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računalo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ili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imati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spremljene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USB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stic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ozvoljena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je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upotreba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samo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školskog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računala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š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kolski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sat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traje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4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. min 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džben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ik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koristi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u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spcBef>
                <a:spcPts val="1000"/>
              </a:spcBef>
              <a:buSzPct val="100000"/>
              <a:buNone/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B.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Dakić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N.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Elezović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MATEMATIKA , 2.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dio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udžbenik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razred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gimnazija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strukovnih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škola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ELEMENT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spcBef>
                <a:spcPts val="1000"/>
              </a:spcBef>
              <a:buSzPct val="1000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andidat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ne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upisuje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sat u e-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imenik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chemeClr val="dk1"/>
              </a:buClr>
              <a:buSzPct val="100000"/>
            </a:pP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draditi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predviđeno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u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okviru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trajanja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jednog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školskog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učenicima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se ne bi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smjelo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oduzimati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vrijeme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predviđeno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odmor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chemeClr val="dk1"/>
              </a:buClr>
              <a:buSzPct val="100000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s u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čenicima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kraj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sata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analizirati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listić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zadatcima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domaću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zadaću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do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zvoljena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je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upotreba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kalkulatora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preporučenih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od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strane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NCCVO-a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130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6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89919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hr-HR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Odnos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učenik-nastavnik</a:t>
            </a:r>
            <a:b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aktivnost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intezivna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stalna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poticati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diskusiju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suprostavljanje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mišljenja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učenici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aktivni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sudionici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nastavnog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procesa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ohrabrivati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da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postavljaju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pitanja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dolaze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do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odgovora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koji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će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dovesti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do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rješavanja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problemskih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situacija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učenicima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olakšati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uspostavljanje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razumijevanje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veza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odnosa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među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matematičkim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objektima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pojmovima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idejama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postupcima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voditi računa o individualnim razlikama učenika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povezivati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gradivo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svakodnevnim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životom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tražiti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od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učenika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da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procijene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vlastiti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rad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napredovanje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samovrednovanje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vršnjačko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vrednovanje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nastup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dinamičan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siguran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blizak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motivirajuć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precizno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definirati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pojmove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primjereno uzrastu učenika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navoditi svojstva,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iskazivati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jednostavne tvrdnje i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teoreme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te ih dokazati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govor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književno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ispravan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ugodan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odmjeren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razumljiv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484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1900</Words>
  <Application>Microsoft Office PowerPoint</Application>
  <PresentationFormat>Widescreen</PresentationFormat>
  <Paragraphs>245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Calisto MT</vt:lpstr>
      <vt:lpstr>Cambria Math</vt:lpstr>
      <vt:lpstr>Courier New</vt:lpstr>
      <vt:lpstr>Symbol</vt:lpstr>
      <vt:lpstr>Tema sustava Office</vt:lpstr>
      <vt:lpstr>  MEĐUŽUPANIJSKI STRUČNI SKUP   STRUČNO-METODIČKA PRIPREMA ZA POLAGANJE STRUČNOG ISPITA   15. prosinca 2023.</vt:lpstr>
      <vt:lpstr>  Ciljevi  predavanja: </vt:lpstr>
      <vt:lpstr>PowerPoint Presentation</vt:lpstr>
      <vt:lpstr>  Sastav ispitnog povjerenstva:  </vt:lpstr>
      <vt:lpstr>  Stručni ispit obuhvaća: </vt:lpstr>
      <vt:lpstr>   Pisana priprema za nastavni sat (obrazac pripreme) Usklađena s kurikulumom predmeta Matematika za osnovne škole i gimnazije u Republici Hrvatskoj  (izdanje:  NN 7/2019)  </vt:lpstr>
      <vt:lpstr> Uloga sustručnjaka (mentora) na SI:  </vt:lpstr>
      <vt:lpstr>  Korisne upute: </vt:lpstr>
      <vt:lpstr> Odnos učenik-nastavnik </vt:lpstr>
      <vt:lpstr>PowerPoint Presentation</vt:lpstr>
      <vt:lpstr>PowerPoint Presentation</vt:lpstr>
      <vt:lpstr>  Primjer 3.  Riješimo nejednadžbu:                                   (x+2)(x-1)&gt;0  </vt:lpstr>
      <vt:lpstr>Primjer 4.  Riješimo jednadžbu:                                          |x-1|=1/2 x+1 </vt:lpstr>
      <vt:lpstr> Primjer 5.   Točkom T(-2, 1) položimo pravac p_1 koji je paralelan i pravac p_2 koji je okomit na pravac     x-3y+11=0. </vt:lpstr>
      <vt:lpstr>PowerPoint Presentation</vt:lpstr>
      <vt:lpstr>PowerPoint Presentation</vt:lpstr>
      <vt:lpstr> Usavršavanje nastavnika: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ALAN ARHANIC</dc:creator>
  <cp:lastModifiedBy>Ana Arhanić</cp:lastModifiedBy>
  <cp:revision>57</cp:revision>
  <cp:lastPrinted>2023-12-13T20:19:59Z</cp:lastPrinted>
  <dcterms:created xsi:type="dcterms:W3CDTF">2022-12-11T10:15:39Z</dcterms:created>
  <dcterms:modified xsi:type="dcterms:W3CDTF">2023-12-14T09:46:56Z</dcterms:modified>
</cp:coreProperties>
</file>